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9" r:id="rId4"/>
    <p:sldId id="258" r:id="rId5"/>
    <p:sldId id="301" r:id="rId6"/>
    <p:sldId id="261" r:id="rId7"/>
    <p:sldId id="266" r:id="rId8"/>
    <p:sldId id="264" r:id="rId9"/>
    <p:sldId id="259" r:id="rId10"/>
    <p:sldId id="265" r:id="rId11"/>
    <p:sldId id="270" r:id="rId12"/>
    <p:sldId id="271" r:id="rId13"/>
    <p:sldId id="272" r:id="rId14"/>
    <p:sldId id="293" r:id="rId15"/>
    <p:sldId id="273" r:id="rId16"/>
    <p:sldId id="274" r:id="rId17"/>
    <p:sldId id="276" r:id="rId18"/>
    <p:sldId id="278" r:id="rId19"/>
    <p:sldId id="277" r:id="rId20"/>
    <p:sldId id="295" r:id="rId21"/>
    <p:sldId id="279" r:id="rId22"/>
    <p:sldId id="296" r:id="rId23"/>
    <p:sldId id="297" r:id="rId24"/>
    <p:sldId id="298" r:id="rId25"/>
    <p:sldId id="299" r:id="rId26"/>
    <p:sldId id="300" r:id="rId27"/>
    <p:sldId id="306" r:id="rId28"/>
    <p:sldId id="307" r:id="rId29"/>
    <p:sldId id="308" r:id="rId30"/>
    <p:sldId id="260" r:id="rId31"/>
    <p:sldId id="275" r:id="rId32"/>
    <p:sldId id="294" r:id="rId33"/>
    <p:sldId id="281" r:id="rId34"/>
    <p:sldId id="280" r:id="rId35"/>
    <p:sldId id="282" r:id="rId36"/>
    <p:sldId id="284" r:id="rId37"/>
    <p:sldId id="292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302" r:id="rId46"/>
    <p:sldId id="303" r:id="rId47"/>
    <p:sldId id="304" r:id="rId48"/>
    <p:sldId id="305" r:id="rId49"/>
    <p:sldId id="267" r:id="rId5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 MS" initials="HM" lastIdx="1" clrIdx="0">
    <p:extLst>
      <p:ext uri="{19B8F6BF-5375-455C-9EA6-DF929625EA0E}">
        <p15:presenceInfo xmlns:p15="http://schemas.microsoft.com/office/powerpoint/2012/main" userId="629f3467f4d8a5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5"/>
    <p:restoredTop sz="94647"/>
  </p:normalViewPr>
  <p:slideViewPr>
    <p:cSldViewPr snapToGrid="0" snapToObjects="1">
      <p:cViewPr varScale="1">
        <p:scale>
          <a:sx n="108" d="100"/>
          <a:sy n="108" d="100"/>
        </p:scale>
        <p:origin x="9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7A21E-D6BF-46CD-8C6A-CC9997EA7590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F6E17-F2BC-444F-933C-CD8B72309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0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F6E17-F2BC-444F-933C-CD8B7230990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34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521A7-A8CA-03F3-D7F2-5C94ADDC1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78CD30-001A-B4B6-9952-180F521FB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080AA-2CEB-9596-2287-62D1E683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51239-214F-6422-B581-4D004689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27744-D087-8729-CDB8-B4FCAA3C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436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D056C-A6A6-B234-202E-0ED4D9BC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C1D6D4-6072-1FCE-FAD1-F079DF30D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D69B2-8819-002C-5ABD-4F6A27EA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984D3-20AD-A6AD-54EA-7BD865B1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38A3E-6A7A-DEEF-4DBB-C8C7B90E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240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94745B-DCE2-B448-8655-322509972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018D4A-D030-B9CB-B373-9AB97FADF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9637A-A426-92F9-8568-E662B711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49C7A-A1CC-C662-9254-FA9A8A62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58C67-8824-3779-5690-7BEEEEF4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138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0DCC6-2FC3-C746-34D4-2F57DB7C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AA9FB-D3B9-1B15-6987-76667D632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8E0F9-20D4-86BA-B841-513A3341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3F9EF-5EF6-D2E3-0C3C-DFAF1BB0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92CB7-FACD-FD52-892D-A8CFDAD19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17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53051-9A8E-1CA4-1042-C97C7287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2F654B-484D-7154-8B7E-2A0B450FE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23645-2C75-1810-FE94-7CE774B9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6D710B-CC80-C989-7DAE-44529E833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934BC-DB44-3CA7-2B1A-D4F1B7EA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66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7B045-0400-C6A5-A2C1-6D6DEFC5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72DF3-8EB2-5FCE-1C45-D35565000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971C30-1AE8-E97A-EA65-FBDDC7C74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C78D7-7E8E-B3CF-01B0-A0379EDC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6652BC-3CC7-F9B4-DAD1-A14F5C6A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1B5F91-5C47-9B85-280C-37DF9D90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354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922F0-C069-025A-538B-FA0064A3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207390-028C-7978-9E66-5CA4680A2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9FF853-5D32-CB42-67CC-A1296B0F3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B36D8F-7F2D-FA0C-99B7-DC02AC789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DD54FE-7862-6322-00B0-7724905C6C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777EBB-E268-BFDA-DA28-4D4DA75C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1A4022-6A89-B6CF-407E-E4C8F4F6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A6387E-35AA-1F7B-50D2-3AE66C3B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461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1E9FC-879D-D0BD-06C0-3171C952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024356-F237-0E8D-3A6A-05F74F02E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92F7B0-BC84-7F86-DC4F-512E043A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4F6BA6-7E30-52A2-DB01-B82F2697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263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8480F5-4C7B-2B6C-3E28-06B010E4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A3BBE2-EE4E-6A58-A5D3-EF38BB1D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84A3D0-F450-4878-FA3D-790E338D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813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F086D-A475-6E93-02D2-5B0351E3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B449B-70FD-654A-6729-12461A5BD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15E31-CEED-6D5D-E2D9-BDB81F0E5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2E9AE-E868-0A1C-3E1D-22551BD2B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3E71B-619C-01FC-2101-EE4489FA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2626F-2CD4-9E53-1FDA-0EE8AEE2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405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71308-FE10-2299-3A8E-1110551D8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444A61-DD1B-7E5B-7AB7-5A55B90A7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201E28-E85B-604E-6A96-3B1068594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58C04-58A5-1C80-8371-40B20E7E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CA514-E217-9A0A-DE9E-89CEF419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91B4AB-34DB-FBED-960C-FF68ED5E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742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08F2D5-175A-3E9F-4656-62703D01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B89401-5D6F-75FB-7662-66243BC6E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24EF8-DA8F-D625-913F-F6C9D5B43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5801F-349A-E540-83B1-27157E7A0D7E}" type="datetimeFigureOut">
              <a:rPr kumimoji="1" lang="ko-Kore-KR" altLang="en-US" smtClean="0"/>
              <a:t>11/11/2022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4BEC6-87AD-4527-041E-EFFAA4EE4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45C06-0EEC-5CFF-0096-A9102FCC4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383D-3E50-804B-BE30-34ABA2FADA5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271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ADE02-C121-3BD1-6E53-443F20C92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3781"/>
            <a:ext cx="9144000" cy="3102429"/>
          </a:xfrm>
        </p:spPr>
        <p:txBody>
          <a:bodyPr>
            <a:normAutofit/>
          </a:bodyPr>
          <a:lstStyle/>
          <a:p>
            <a:r>
              <a:rPr kumimoji="1" lang="ko-Kore-KR" altLang="en-US" sz="8000" dirty="0"/>
              <a:t>오늘</a:t>
            </a:r>
            <a:r>
              <a:rPr kumimoji="1" lang="ko-KR" altLang="en-US" sz="8000" dirty="0"/>
              <a:t> 뭐 먹지</a:t>
            </a:r>
            <a:br>
              <a:rPr kumimoji="1" lang="en-US" altLang="ko-KR" dirty="0"/>
            </a:br>
            <a:r>
              <a:rPr kumimoji="1" lang="en-US" altLang="ko-KR" sz="5300" dirty="0" err="1"/>
              <a:t>OnlMuerMukG</a:t>
            </a:r>
            <a:br>
              <a:rPr kumimoji="1" lang="en-US" altLang="ko-KR" sz="5300" dirty="0"/>
            </a:br>
            <a:br>
              <a:rPr kumimoji="1" lang="en-US" altLang="ko-KR" sz="5300" dirty="0"/>
            </a:br>
            <a:r>
              <a:rPr kumimoji="1" lang="ko-KR" altLang="en-US" sz="2200" dirty="0"/>
              <a:t>당신의 오늘 식사 메뉴를 추천해드립니다</a:t>
            </a:r>
            <a:r>
              <a:rPr kumimoji="1" lang="en-US" altLang="ko-KR" sz="2200" dirty="0"/>
              <a:t>.</a:t>
            </a:r>
            <a:r>
              <a:rPr kumimoji="1" lang="ko-KR" altLang="en-US" sz="2200" dirty="0"/>
              <a:t> 이제 고민 끝</a:t>
            </a:r>
            <a:r>
              <a:rPr kumimoji="1" lang="en-US" altLang="ko-KR" sz="2200" dirty="0"/>
              <a:t>!</a:t>
            </a:r>
            <a:endParaRPr kumimoji="1" lang="ko-Kore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0A6A3032-924E-6E51-28BD-C4E03B793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8290"/>
              </p:ext>
            </p:extLst>
          </p:nvPr>
        </p:nvGraphicFramePr>
        <p:xfrm>
          <a:off x="4440464" y="4136572"/>
          <a:ext cx="3311072" cy="1803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742">
                  <a:extLst>
                    <a:ext uri="{9D8B030D-6E8A-4147-A177-3AD203B41FA5}">
                      <a16:colId xmlns:a16="http://schemas.microsoft.com/office/drawing/2014/main" val="60462030"/>
                    </a:ext>
                  </a:extLst>
                </a:gridCol>
                <a:gridCol w="2416330">
                  <a:extLst>
                    <a:ext uri="{9D8B030D-6E8A-4147-A177-3AD203B41FA5}">
                      <a16:colId xmlns:a16="http://schemas.microsoft.com/office/drawing/2014/main" val="14949159"/>
                    </a:ext>
                  </a:extLst>
                </a:gridCol>
              </a:tblGrid>
              <a:tr h="358378">
                <a:tc gridSpan="2">
                  <a:txBody>
                    <a:bodyPr/>
                    <a:lstStyle/>
                    <a:p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조 프로젝트 발표</a:t>
                      </a:r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939807"/>
                  </a:ext>
                </a:extLst>
              </a:tr>
              <a:tr h="479255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김영래</a:t>
                      </a:r>
                      <a:r>
                        <a:rPr lang="en-US" altLang="ko-Kore-KR" dirty="0"/>
                        <a:t>,</a:t>
                      </a:r>
                      <a:r>
                        <a:rPr lang="ko-KR" altLang="en-US" dirty="0"/>
                        <a:t> 손용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하민수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26667"/>
                  </a:ext>
                </a:extLst>
              </a:tr>
              <a:tr h="479255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소속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KG</a:t>
                      </a:r>
                      <a:r>
                        <a:rPr lang="ko-KR" altLang="en-US" dirty="0"/>
                        <a:t>아이티 뱅크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97042"/>
                  </a:ext>
                </a:extLst>
              </a:tr>
              <a:tr h="479255">
                <a:tc>
                  <a:txBody>
                    <a:bodyPr/>
                    <a:lstStyle/>
                    <a:p>
                      <a:r>
                        <a:rPr lang="ko-KR" altLang="en-US" dirty="0"/>
                        <a:t>발표</a:t>
                      </a:r>
                      <a:r>
                        <a:rPr lang="ko-Kore-KR" altLang="en-US" dirty="0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022.11.11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11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726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D08A70-518D-7917-8A43-2BCE1F40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93" y="531130"/>
            <a:ext cx="6243105" cy="57459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E2AB-9900-C49E-E944-4CA4D1D371C8}"/>
              </a:ext>
            </a:extLst>
          </p:cNvPr>
          <p:cNvSpPr txBox="1"/>
          <p:nvPr/>
        </p:nvSpPr>
        <p:spPr>
          <a:xfrm>
            <a:off x="4300160" y="2380847"/>
            <a:ext cx="3732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500" dirty="0"/>
              <a:t>음식점이</a:t>
            </a:r>
            <a:r>
              <a:rPr kumimoji="1" lang="ko-KR" altLang="en-US" sz="1500" dirty="0"/>
              <a:t> 생기거나 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폐점할 때만 변화함</a:t>
            </a:r>
            <a:endParaRPr kumimoji="1" lang="ko-Kore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FC8F6-A1F7-826B-0785-40B5C39E7DCB}"/>
              </a:ext>
            </a:extLst>
          </p:cNvPr>
          <p:cNvSpPr txBox="1"/>
          <p:nvPr/>
        </p:nvSpPr>
        <p:spPr>
          <a:xfrm>
            <a:off x="5479688" y="5690087"/>
            <a:ext cx="3161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/>
              <a:t>유저가 등록될 때만 변함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유저의 행동에는 영향을 받지 않음</a:t>
            </a:r>
            <a:endParaRPr kumimoji="1" lang="ko-Kore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BFABE-0B60-652D-9338-7CED503FD3A3}"/>
              </a:ext>
            </a:extLst>
          </p:cNvPr>
          <p:cNvSpPr txBox="1"/>
          <p:nvPr/>
        </p:nvSpPr>
        <p:spPr>
          <a:xfrm>
            <a:off x="8483786" y="1477463"/>
            <a:ext cx="29559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테이블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1</a:t>
            </a:r>
            <a:r>
              <a:rPr lang="ko-KR" altLang="en-US" dirty="0"/>
              <a:t>차원 연결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ko-KR" altLang="en-US" dirty="0"/>
              <a:t>데이터의 비중을 고려함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수동입력</a:t>
            </a:r>
            <a:endParaRPr lang="en-US" altLang="ko-KR" dirty="0"/>
          </a:p>
          <a:p>
            <a:endParaRPr lang="en-US" altLang="ko-KR" sz="1800" dirty="0"/>
          </a:p>
          <a:p>
            <a:r>
              <a:rPr lang="en-US" altLang="ko-KR" dirty="0" err="1"/>
              <a:t>sqlite_sequence</a:t>
            </a:r>
            <a:r>
              <a:rPr lang="en-US" altLang="ko-KR" dirty="0"/>
              <a:t> </a:t>
            </a:r>
            <a:r>
              <a:rPr lang="ko-KR" altLang="en-US" dirty="0"/>
              <a:t>자동생성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38267-7911-77F1-83B4-01E721209567}"/>
              </a:ext>
            </a:extLst>
          </p:cNvPr>
          <p:cNvSpPr txBox="1"/>
          <p:nvPr/>
        </p:nvSpPr>
        <p:spPr>
          <a:xfrm>
            <a:off x="0" y="1025295"/>
            <a:ext cx="1350300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EDR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1139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DDAD8C-A064-08F7-66B0-9604088B5451}"/>
              </a:ext>
            </a:extLst>
          </p:cNvPr>
          <p:cNvSpPr txBox="1"/>
          <p:nvPr/>
        </p:nvSpPr>
        <p:spPr>
          <a:xfrm>
            <a:off x="7066753" y="1916517"/>
            <a:ext cx="3094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메인 프로젝트 폴더</a:t>
            </a:r>
            <a:endParaRPr lang="en-US" altLang="ko-KR" sz="2400" dirty="0"/>
          </a:p>
          <a:p>
            <a:r>
              <a:rPr lang="en-US" altLang="ko-KR" dirty="0" err="1"/>
              <a:t>OMMG.db</a:t>
            </a:r>
            <a:endParaRPr lang="en-US" altLang="ko-KR" dirty="0"/>
          </a:p>
          <a:p>
            <a:r>
              <a:rPr lang="en-US" altLang="ko-KR" dirty="0"/>
              <a:t>sqlite-jdbc-3.36.0.3.jar</a:t>
            </a:r>
          </a:p>
          <a:p>
            <a:endParaRPr lang="en-US" altLang="ko-KR" sz="2400" dirty="0"/>
          </a:p>
          <a:p>
            <a:r>
              <a:rPr lang="en-US" altLang="ko-KR" sz="2400" dirty="0" err="1"/>
              <a:t>Src</a:t>
            </a:r>
            <a:r>
              <a:rPr lang="en-US" altLang="ko-KR" sz="2400" dirty="0"/>
              <a:t> </a:t>
            </a:r>
            <a:r>
              <a:rPr lang="ko-KR" altLang="en-US" sz="2400" dirty="0"/>
              <a:t>폴더</a:t>
            </a:r>
            <a:endParaRPr lang="en-US" altLang="ko-KR" sz="2400" dirty="0"/>
          </a:p>
          <a:p>
            <a:r>
              <a:rPr lang="en-US" altLang="ko-KR" dirty="0" err="1"/>
              <a:t>Main.class</a:t>
            </a:r>
            <a:endParaRPr lang="en-US" altLang="ko-KR" dirty="0"/>
          </a:p>
          <a:p>
            <a:r>
              <a:rPr lang="en-US" altLang="ko-KR" dirty="0"/>
              <a:t>model package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BC9021-865B-CEB5-C320-55C93ABD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017" y="1157816"/>
            <a:ext cx="3185188" cy="3511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D1D8CE-EBEE-C84A-6670-7FDCD7738EA1}"/>
              </a:ext>
            </a:extLst>
          </p:cNvPr>
          <p:cNvSpPr txBox="1"/>
          <p:nvPr/>
        </p:nvSpPr>
        <p:spPr>
          <a:xfrm>
            <a:off x="0" y="1025295"/>
            <a:ext cx="1350300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C1F72F-410F-19F6-3883-F0976DDC20CA}"/>
              </a:ext>
            </a:extLst>
          </p:cNvPr>
          <p:cNvSpPr txBox="1"/>
          <p:nvPr/>
        </p:nvSpPr>
        <p:spPr>
          <a:xfrm>
            <a:off x="7415914" y="561883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소스트리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2716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2D9F671-3C71-54CF-AD93-4BFB62C6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546" y="247777"/>
            <a:ext cx="2767826" cy="66102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DDAD8C-A064-08F7-66B0-9604088B5451}"/>
              </a:ext>
            </a:extLst>
          </p:cNvPr>
          <p:cNvSpPr txBox="1"/>
          <p:nvPr/>
        </p:nvSpPr>
        <p:spPr>
          <a:xfrm>
            <a:off x="7378650" y="1223025"/>
            <a:ext cx="49271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Model</a:t>
            </a:r>
            <a:r>
              <a:rPr lang="ko-KR" altLang="en-US" sz="2400" dirty="0"/>
              <a:t> </a:t>
            </a:r>
            <a:r>
              <a:rPr lang="en-US" altLang="ko-KR" sz="2400" dirty="0"/>
              <a:t>package</a:t>
            </a:r>
          </a:p>
          <a:p>
            <a:r>
              <a:rPr lang="ko-KR" altLang="en-US" dirty="0"/>
              <a:t>초기화면 및 랜덤 기능 구현을 위한 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 err="1"/>
              <a:t>ArrayList_Collect</a:t>
            </a:r>
            <a:endParaRPr lang="en-US" altLang="ko-KR" sz="2400" dirty="0"/>
          </a:p>
          <a:p>
            <a:r>
              <a:rPr lang="ko-KR" altLang="en-US" dirty="0"/>
              <a:t>객체배열</a:t>
            </a:r>
            <a:r>
              <a:rPr lang="en-US" altLang="ko-KR" dirty="0"/>
              <a:t> </a:t>
            </a:r>
            <a:r>
              <a:rPr lang="ko-KR" altLang="en-US" dirty="0"/>
              <a:t>생성을 위한 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 err="1"/>
              <a:t>frame_Administrator_Collect</a:t>
            </a:r>
            <a:endParaRPr lang="en-US" altLang="ko-KR" sz="2400" dirty="0"/>
          </a:p>
          <a:p>
            <a:r>
              <a:rPr lang="ko-KR" altLang="en-US" dirty="0"/>
              <a:t>최종관리자를 위한 분기점 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 err="1"/>
              <a:t>frame_Administrator_Data_Collect</a:t>
            </a:r>
            <a:endParaRPr lang="en-US" altLang="ko-KR" sz="2400" dirty="0"/>
          </a:p>
          <a:p>
            <a:r>
              <a:rPr lang="ko-KR" altLang="en-US" dirty="0"/>
              <a:t>데이터 베이스와 소통을 위한 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 err="1"/>
              <a:t>Frame_Owner_Collect</a:t>
            </a:r>
            <a:endParaRPr lang="en-US" altLang="ko-KR" sz="2400" dirty="0"/>
          </a:p>
          <a:p>
            <a:r>
              <a:rPr lang="ko-KR" altLang="en-US" dirty="0"/>
              <a:t>음식점 주인을 위한 분기점 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 err="1"/>
              <a:t>Frame_User_Collect</a:t>
            </a:r>
            <a:endParaRPr lang="en-US" altLang="ko-KR" sz="2400" dirty="0"/>
          </a:p>
          <a:p>
            <a:r>
              <a:rPr lang="ko-KR" altLang="en-US" dirty="0"/>
              <a:t>사용자를 위한 메뉴 클래스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31A80C-69EF-2643-AE13-C980784AA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782" y="1247004"/>
            <a:ext cx="2818154" cy="5610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C3F01E-802C-B81C-E835-3E5730AD32FF}"/>
              </a:ext>
            </a:extLst>
          </p:cNvPr>
          <p:cNvSpPr txBox="1"/>
          <p:nvPr/>
        </p:nvSpPr>
        <p:spPr>
          <a:xfrm>
            <a:off x="0" y="1025295"/>
            <a:ext cx="1350300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B6044-5F47-62E1-27D7-7B0ED702563B}"/>
              </a:ext>
            </a:extLst>
          </p:cNvPr>
          <p:cNvSpPr txBox="1"/>
          <p:nvPr/>
        </p:nvSpPr>
        <p:spPr>
          <a:xfrm>
            <a:off x="7415914" y="561883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소스트리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894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F6C5CD-C1FB-D75E-A866-BB339E0B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39" y="838841"/>
            <a:ext cx="10387693" cy="5044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B404CA-B5F2-5DA9-3EBB-F6F48FD77EA3}"/>
              </a:ext>
            </a:extLst>
          </p:cNvPr>
          <p:cNvSpPr txBox="1"/>
          <p:nvPr/>
        </p:nvSpPr>
        <p:spPr>
          <a:xfrm>
            <a:off x="0" y="1025295"/>
            <a:ext cx="1350300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UI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919AA-7326-8699-258C-004A5C4D2D59}"/>
              </a:ext>
            </a:extLst>
          </p:cNvPr>
          <p:cNvSpPr txBox="1"/>
          <p:nvPr/>
        </p:nvSpPr>
        <p:spPr>
          <a:xfrm>
            <a:off x="1605939" y="34646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UI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59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18806B-274A-D952-CA1E-912607FF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87" y="1129145"/>
            <a:ext cx="5976585" cy="3592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A40C65-ABE8-14B3-DCE3-306BFD71260D}"/>
              </a:ext>
            </a:extLst>
          </p:cNvPr>
          <p:cNvSpPr txBox="1"/>
          <p:nvPr/>
        </p:nvSpPr>
        <p:spPr>
          <a:xfrm>
            <a:off x="8370360" y="1719995"/>
            <a:ext cx="326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베이스 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LoginFrame</a:t>
            </a:r>
            <a:r>
              <a:rPr lang="ko-KR" altLang="en-US" dirty="0"/>
              <a:t> 클래스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E6119-B758-F8F6-7844-7291013DA591}"/>
              </a:ext>
            </a:extLst>
          </p:cNvPr>
          <p:cNvSpPr txBox="1"/>
          <p:nvPr/>
        </p:nvSpPr>
        <p:spPr>
          <a:xfrm>
            <a:off x="0" y="1025295"/>
            <a:ext cx="1714500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70009-7761-138D-BB80-6BC8DAAA4C49}"/>
              </a:ext>
            </a:extLst>
          </p:cNvPr>
          <p:cNvSpPr txBox="1"/>
          <p:nvPr/>
        </p:nvSpPr>
        <p:spPr>
          <a:xfrm>
            <a:off x="8277305" y="409483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자바 코드</a:t>
            </a:r>
          </a:p>
        </p:txBody>
      </p:sp>
    </p:spTree>
    <p:extLst>
      <p:ext uri="{BB962C8B-B14F-4D97-AF65-F5344CB8AC3E}">
        <p14:creationId xmlns:p14="http://schemas.microsoft.com/office/powerpoint/2010/main" val="400510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AE0848-1D75-0381-1690-B92AA23B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06" y="768626"/>
            <a:ext cx="5391128" cy="3898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3EB202-7E7A-1C92-57B0-A693AFA1C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949" y="2468014"/>
            <a:ext cx="5007943" cy="3898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C4B225-EE8A-0F4B-3C4D-D103D8006ED9}"/>
              </a:ext>
            </a:extLst>
          </p:cNvPr>
          <p:cNvSpPr txBox="1"/>
          <p:nvPr/>
        </p:nvSpPr>
        <p:spPr>
          <a:xfrm>
            <a:off x="7563807" y="619354"/>
            <a:ext cx="30960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베이스명 </a:t>
            </a:r>
            <a:endParaRPr lang="en-US" altLang="ko-KR" dirty="0"/>
          </a:p>
          <a:p>
            <a:r>
              <a:rPr lang="ko-KR" altLang="en-US" dirty="0"/>
              <a:t>데이터 베이스 위치</a:t>
            </a:r>
            <a:endParaRPr lang="en-US" altLang="ko-KR" dirty="0"/>
          </a:p>
          <a:p>
            <a:r>
              <a:rPr lang="ko-KR" altLang="en-US" dirty="0"/>
              <a:t>테이블명과 </a:t>
            </a:r>
            <a:r>
              <a:rPr lang="ko-KR" altLang="en-US" dirty="0" err="1"/>
              <a:t>컬럼명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public static final – </a:t>
            </a:r>
            <a:r>
              <a:rPr lang="ko-KR" altLang="en-US" dirty="0" err="1"/>
              <a:t>리터럴화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F5833-A9A1-3E29-8DA4-5A05CBFFC4C1}"/>
              </a:ext>
            </a:extLst>
          </p:cNvPr>
          <p:cNvSpPr txBox="1"/>
          <p:nvPr/>
        </p:nvSpPr>
        <p:spPr>
          <a:xfrm>
            <a:off x="-1" y="1025295"/>
            <a:ext cx="1690007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DF067-B28E-1E39-6584-AF8A6F081E2B}"/>
              </a:ext>
            </a:extLst>
          </p:cNvPr>
          <p:cNvSpPr txBox="1"/>
          <p:nvPr/>
        </p:nvSpPr>
        <p:spPr>
          <a:xfrm>
            <a:off x="8277305" y="178650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데이터소스 </a:t>
            </a:r>
          </a:p>
        </p:txBody>
      </p:sp>
    </p:spTree>
    <p:extLst>
      <p:ext uri="{BB962C8B-B14F-4D97-AF65-F5344CB8AC3E}">
        <p14:creationId xmlns:p14="http://schemas.microsoft.com/office/powerpoint/2010/main" val="277781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B60A7-1773-C96F-4038-C86118DE8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1" y="858271"/>
            <a:ext cx="5201236" cy="4213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E0C6CE-3137-95D3-D7B6-91D8C9E7679F}"/>
              </a:ext>
            </a:extLst>
          </p:cNvPr>
          <p:cNvSpPr txBox="1"/>
          <p:nvPr/>
        </p:nvSpPr>
        <p:spPr>
          <a:xfrm>
            <a:off x="7340480" y="1813605"/>
            <a:ext cx="4532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데이터 베이스와 연결을 담당하는 </a:t>
            </a:r>
            <a:r>
              <a:rPr lang="en-US" altLang="ko-KR" dirty="0"/>
              <a:t>conn</a:t>
            </a:r>
            <a:r>
              <a:rPr lang="ko-KR" altLang="en-US" dirty="0"/>
              <a:t>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getConn</a:t>
            </a:r>
            <a:r>
              <a:rPr lang="en-US" altLang="ko-KR" dirty="0"/>
              <a:t>()</a:t>
            </a:r>
            <a:r>
              <a:rPr lang="ko-KR" altLang="en-US" dirty="0"/>
              <a:t>으로 메서드화 시킴</a:t>
            </a:r>
            <a:endParaRPr lang="en-US" altLang="ko-KR" dirty="0"/>
          </a:p>
          <a:p>
            <a:r>
              <a:rPr lang="ko-KR" altLang="en-US" dirty="0"/>
              <a:t>파라미터에서 </a:t>
            </a:r>
            <a:r>
              <a:rPr lang="en-US" altLang="ko-KR" dirty="0"/>
              <a:t>conn</a:t>
            </a:r>
            <a:r>
              <a:rPr lang="ko-KR" altLang="en-US" dirty="0"/>
              <a:t>값을 받아 </a:t>
            </a:r>
            <a:r>
              <a:rPr lang="ko-KR" altLang="en-US" dirty="0" err="1"/>
              <a:t>올수</a:t>
            </a:r>
            <a:r>
              <a:rPr lang="ko-KR" altLang="en-US" dirty="0"/>
              <a:t> </a:t>
            </a:r>
            <a:r>
              <a:rPr lang="ko-KR" altLang="en-US" dirty="0" err="1"/>
              <a:t>있게만듬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27A62-321D-07C7-2B8F-B18F1F409497}"/>
              </a:ext>
            </a:extLst>
          </p:cNvPr>
          <p:cNvSpPr txBox="1"/>
          <p:nvPr/>
        </p:nvSpPr>
        <p:spPr>
          <a:xfrm>
            <a:off x="0" y="1025295"/>
            <a:ext cx="1706336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A4732-2954-B24C-3A21-82E39FE68BFE}"/>
              </a:ext>
            </a:extLst>
          </p:cNvPr>
          <p:cNvSpPr txBox="1"/>
          <p:nvPr/>
        </p:nvSpPr>
        <p:spPr>
          <a:xfrm>
            <a:off x="8277305" y="178650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데이터소스 </a:t>
            </a:r>
          </a:p>
        </p:txBody>
      </p:sp>
    </p:spTree>
    <p:extLst>
      <p:ext uri="{BB962C8B-B14F-4D97-AF65-F5344CB8AC3E}">
        <p14:creationId xmlns:p14="http://schemas.microsoft.com/office/powerpoint/2010/main" val="265486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42B85-0F95-44A6-0991-BB0062C9EEFB}"/>
              </a:ext>
            </a:extLst>
          </p:cNvPr>
          <p:cNvSpPr txBox="1"/>
          <p:nvPr/>
        </p:nvSpPr>
        <p:spPr>
          <a:xfrm>
            <a:off x="7248663" y="889843"/>
            <a:ext cx="47972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GUI</a:t>
            </a:r>
            <a:r>
              <a:rPr kumimoji="1" lang="ko-KR" altLang="en-US" dirty="0"/>
              <a:t>간단한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 </a:t>
            </a:r>
            <a:r>
              <a:rPr lang="en-US" altLang="ko-KR" dirty="0"/>
              <a:t>GUI</a:t>
            </a:r>
            <a:r>
              <a:rPr lang="ko-KR" altLang="en-US" dirty="0"/>
              <a:t>는 </a:t>
            </a:r>
            <a:r>
              <a:rPr lang="en-US" altLang="ko-KR" dirty="0"/>
              <a:t>AWT, SWING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이용하여 주로 구현함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AWT – Abstract Window Toolkit</a:t>
            </a:r>
          </a:p>
          <a:p>
            <a:r>
              <a:rPr lang="ko-KR" altLang="en-US" dirty="0"/>
              <a:t>추가로 </a:t>
            </a:r>
            <a:r>
              <a:rPr lang="en-US" altLang="ko-KR" dirty="0"/>
              <a:t>SWING</a:t>
            </a:r>
            <a:r>
              <a:rPr lang="ko-KR" altLang="en-US" dirty="0"/>
              <a:t>이 개발됨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하위호환성을 위해 </a:t>
            </a:r>
            <a:r>
              <a:rPr lang="en-US" altLang="ko-KR" dirty="0"/>
              <a:t>AWT</a:t>
            </a:r>
            <a:r>
              <a:rPr lang="ko-KR" altLang="en-US" dirty="0"/>
              <a:t>는 계속 유지됨</a:t>
            </a:r>
            <a:endParaRPr lang="en-US" altLang="ko-KR" dirty="0"/>
          </a:p>
          <a:p>
            <a:r>
              <a:rPr lang="ko-KR" altLang="en-US" dirty="0"/>
              <a:t>컴포넌트 중복을 피하기 위해 </a:t>
            </a:r>
            <a:endParaRPr lang="en-US" altLang="ko-KR" dirty="0"/>
          </a:p>
          <a:p>
            <a:r>
              <a:rPr lang="en-US" altLang="ko-KR" dirty="0"/>
              <a:t>SWING</a:t>
            </a:r>
            <a:r>
              <a:rPr lang="ko-KR" altLang="en-US" dirty="0"/>
              <a:t>은 앞에 </a:t>
            </a:r>
            <a:r>
              <a:rPr lang="en-US" altLang="ko-KR" dirty="0"/>
              <a:t>J</a:t>
            </a:r>
            <a:r>
              <a:rPr lang="ko-KR" altLang="en-US" dirty="0"/>
              <a:t>를 붙임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AWT - Button,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SWING -</a:t>
            </a:r>
            <a:r>
              <a:rPr lang="en-US" altLang="ko-KR" dirty="0" err="1"/>
              <a:t>JButton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b="0" i="0" dirty="0">
                <a:effectLst/>
                <a:latin typeface="notokr"/>
              </a:rPr>
              <a:t>컴포넌트란 프로그래밍에 있어 </a:t>
            </a:r>
            <a:r>
              <a:rPr lang="ko-KR" altLang="en-US" dirty="0">
                <a:latin typeface="notokr"/>
              </a:rPr>
              <a:t>하나의 특정 기능을 수행하는</a:t>
            </a:r>
            <a:r>
              <a:rPr lang="en-US" altLang="ko-KR" dirty="0">
                <a:latin typeface="notokr"/>
              </a:rPr>
              <a:t>,</a:t>
            </a:r>
            <a:r>
              <a:rPr lang="ko-KR" altLang="en-US" dirty="0">
                <a:latin typeface="notokr"/>
              </a:rPr>
              <a:t> </a:t>
            </a:r>
            <a:r>
              <a:rPr lang="ko-KR" altLang="en-US" b="0" i="0" dirty="0">
                <a:effectLst/>
                <a:latin typeface="notokr"/>
              </a:rPr>
              <a:t>재사용이 가능한 각각의 독립된 모듈을 뜻한다</a:t>
            </a:r>
            <a:r>
              <a:rPr lang="en-US" altLang="ko-KR" b="0" i="0" dirty="0">
                <a:solidFill>
                  <a:srgbClr val="4A5568"/>
                </a:solidFill>
                <a:effectLst/>
                <a:latin typeface="notokr"/>
              </a:rPr>
              <a:t>.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51D514-A900-DC43-EB2C-9E53A5E5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67" y="942520"/>
            <a:ext cx="4968369" cy="2895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4E5C-0620-16AE-0E48-77B72D9E09FF}"/>
              </a:ext>
            </a:extLst>
          </p:cNvPr>
          <p:cNvSpPr txBox="1"/>
          <p:nvPr/>
        </p:nvSpPr>
        <p:spPr>
          <a:xfrm>
            <a:off x="-1" y="1025295"/>
            <a:ext cx="2139043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303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F12400-A6A5-D32C-D957-F1763EB45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75" y="789074"/>
            <a:ext cx="4943956" cy="3657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F85CF7-BEC6-667F-2E0A-5F22B7ECBE5C}"/>
              </a:ext>
            </a:extLst>
          </p:cNvPr>
          <p:cNvSpPr txBox="1"/>
          <p:nvPr/>
        </p:nvSpPr>
        <p:spPr>
          <a:xfrm>
            <a:off x="7027015" y="530657"/>
            <a:ext cx="39387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GUI</a:t>
            </a:r>
            <a:r>
              <a:rPr kumimoji="1" lang="ko-KR" altLang="en-US" dirty="0"/>
              <a:t> 간단설명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부모프레임 생성 및 설정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자식 컴포넌트 생성 및 설정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자식 컴포넌트 이벤트 정의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부모 프레임에 자식 컴포넌트 추가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부모프레임을 </a:t>
            </a:r>
            <a:r>
              <a:rPr lang="ko-KR" altLang="en-US" dirty="0" err="1"/>
              <a:t>보이게함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5E397-7945-5E59-DCE5-6F1DF7F03F9F}"/>
              </a:ext>
            </a:extLst>
          </p:cNvPr>
          <p:cNvSpPr txBox="1"/>
          <p:nvPr/>
        </p:nvSpPr>
        <p:spPr>
          <a:xfrm>
            <a:off x="6937512" y="4150143"/>
            <a:ext cx="4982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Frame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밑에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panel,pane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 존재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컴포넌트는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Frame, panel, pane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추가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할수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있음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panel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은 컴포넌트를 그룹화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시켜줌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작중에서는 사용하지 않음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52513-61D0-8483-CD46-2D1F813FD64C}"/>
              </a:ext>
            </a:extLst>
          </p:cNvPr>
          <p:cNvSpPr txBox="1"/>
          <p:nvPr/>
        </p:nvSpPr>
        <p:spPr>
          <a:xfrm>
            <a:off x="-1" y="1025295"/>
            <a:ext cx="2139043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53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22C023-B393-3810-E9D2-D97351A6CA74}"/>
              </a:ext>
            </a:extLst>
          </p:cNvPr>
          <p:cNvSpPr txBox="1"/>
          <p:nvPr/>
        </p:nvSpPr>
        <p:spPr>
          <a:xfrm>
            <a:off x="7318986" y="362003"/>
            <a:ext cx="48730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첫화면을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구성하는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LoginFrame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err="1"/>
              <a:t>Jfame</a:t>
            </a:r>
            <a:r>
              <a:rPr lang="en-US" altLang="ko-KR" dirty="0"/>
              <a:t>  </a:t>
            </a:r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en-US" altLang="ko-KR" dirty="0" err="1"/>
              <a:t>FrameSize</a:t>
            </a:r>
            <a:r>
              <a:rPr lang="en-US" altLang="ko-KR" dirty="0"/>
              <a:t> </a:t>
            </a:r>
            <a:r>
              <a:rPr lang="ko-KR" altLang="en-US" dirty="0" err="1"/>
              <a:t>인테페이스</a:t>
            </a:r>
            <a:r>
              <a:rPr lang="ko-KR" altLang="en-US" dirty="0"/>
              <a:t> 상속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sz="1500" dirty="0"/>
              <a:t>뒤에서 설명</a:t>
            </a:r>
            <a:endParaRPr lang="en-US" altLang="ko-KR" dirty="0"/>
          </a:p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베이스와 연결을 위한 생성자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부모프레임 생성 및 설정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sz="1500" dirty="0"/>
              <a:t>뒤에서 설명</a:t>
            </a:r>
            <a:endParaRPr lang="en-US" altLang="ko-KR" sz="15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자식 컴포넌트 생성 및 설정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ko-KR" altLang="en-US" dirty="0"/>
              <a:t> 부모 프레임에 자식 컴포넌트 추가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자식 컴포넌트 이벤트 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부모프레임을 </a:t>
            </a:r>
            <a:r>
              <a:rPr lang="ko-KR" altLang="en-US" dirty="0" err="1"/>
              <a:t>보이게함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6F239D-6B5D-F99C-74BA-2E85A232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48" y="439444"/>
            <a:ext cx="4343978" cy="5979111"/>
          </a:xfrm>
          <a:prstGeom prst="rect">
            <a:avLst/>
          </a:prstGeom>
        </p:spPr>
      </p:pic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C9CE2145-FA29-E63C-A9FD-1F48EA80FD7A}"/>
              </a:ext>
            </a:extLst>
          </p:cNvPr>
          <p:cNvSpPr/>
          <p:nvPr/>
        </p:nvSpPr>
        <p:spPr>
          <a:xfrm>
            <a:off x="5933110" y="1549153"/>
            <a:ext cx="1089764" cy="825623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DA7C959F-0B73-789B-3A1E-41D3C2A9C66E}"/>
              </a:ext>
            </a:extLst>
          </p:cNvPr>
          <p:cNvSpPr/>
          <p:nvPr/>
        </p:nvSpPr>
        <p:spPr>
          <a:xfrm>
            <a:off x="6071077" y="2522441"/>
            <a:ext cx="933255" cy="1412658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63861218-729B-A689-7CDD-317EDFE289D1}"/>
              </a:ext>
            </a:extLst>
          </p:cNvPr>
          <p:cNvSpPr/>
          <p:nvPr/>
        </p:nvSpPr>
        <p:spPr>
          <a:xfrm>
            <a:off x="5411515" y="3935099"/>
            <a:ext cx="1611360" cy="825619"/>
          </a:xfrm>
          <a:prstGeom prst="rightBrace">
            <a:avLst>
              <a:gd name="adj1" fmla="val 8333"/>
              <a:gd name="adj2" fmla="val 46774"/>
            </a:avLst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51CA95B6-995E-2E35-262C-090EAB350A04}"/>
              </a:ext>
            </a:extLst>
          </p:cNvPr>
          <p:cNvSpPr/>
          <p:nvPr/>
        </p:nvSpPr>
        <p:spPr>
          <a:xfrm>
            <a:off x="5842475" y="4842770"/>
            <a:ext cx="1225118" cy="913460"/>
          </a:xfrm>
          <a:prstGeom prst="rightBrace">
            <a:avLst>
              <a:gd name="adj1" fmla="val 8333"/>
              <a:gd name="adj2" fmla="val 46774"/>
            </a:avLst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1CCBA8-E690-CC63-C934-B13BD7FEE82E}"/>
              </a:ext>
            </a:extLst>
          </p:cNvPr>
          <p:cNvCxnSpPr/>
          <p:nvPr/>
        </p:nvCxnSpPr>
        <p:spPr>
          <a:xfrm>
            <a:off x="5411515" y="6112276"/>
            <a:ext cx="165607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198718-50BF-381A-52CB-CCBBFCD6D55A}"/>
              </a:ext>
            </a:extLst>
          </p:cNvPr>
          <p:cNvSpPr txBox="1"/>
          <p:nvPr/>
        </p:nvSpPr>
        <p:spPr>
          <a:xfrm>
            <a:off x="-1" y="1025295"/>
            <a:ext cx="2139043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136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C9108C-9E74-54CD-BE53-887667EEBBF6}"/>
              </a:ext>
            </a:extLst>
          </p:cNvPr>
          <p:cNvSpPr txBox="1"/>
          <p:nvPr/>
        </p:nvSpPr>
        <p:spPr>
          <a:xfrm>
            <a:off x="1659255" y="1057479"/>
            <a:ext cx="9165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400" dirty="0"/>
              <a:t>현대인들의 </a:t>
            </a:r>
            <a:r>
              <a:rPr kumimoji="1" lang="en-US" altLang="ko-KR" sz="2400" dirty="0"/>
              <a:t>53%</a:t>
            </a:r>
            <a:r>
              <a:rPr kumimoji="1" lang="ko-KR" altLang="en-US" sz="2400" dirty="0"/>
              <a:t>가 점심 메뉴 </a:t>
            </a:r>
            <a:r>
              <a:rPr kumimoji="1" lang="ko-KR" altLang="en-US" sz="2400" dirty="0" err="1"/>
              <a:t>선택시</a:t>
            </a:r>
            <a:r>
              <a:rPr kumimoji="1" lang="ko-KR" altLang="en-US" sz="2400" dirty="0"/>
              <a:t> 늘 고민하는 편이다</a:t>
            </a:r>
            <a:endParaRPr kumimoji="1" lang="en-US" altLang="ko-KR" sz="2400" dirty="0"/>
          </a:p>
          <a:p>
            <a:pPr marL="285750" indent="-285750">
              <a:buFontTx/>
              <a:buChar char="-"/>
            </a:pPr>
            <a:endParaRPr kumimoji="1" lang="en-US" altLang="ko-KR" sz="2400" dirty="0"/>
          </a:p>
          <a:p>
            <a:pPr marL="285750" indent="-285750">
              <a:buFontTx/>
              <a:buChar char="-"/>
            </a:pPr>
            <a:r>
              <a:rPr kumimoji="1" lang="ko-KR" altLang="en-US" sz="2400" dirty="0"/>
              <a:t> </a:t>
            </a:r>
            <a:r>
              <a:rPr kumimoji="1" lang="en-US" altLang="ko-KR" sz="2400" dirty="0"/>
              <a:t>56%</a:t>
            </a:r>
            <a:r>
              <a:rPr kumimoji="1" lang="ko-KR" altLang="en-US" sz="2400" dirty="0"/>
              <a:t>가 외부 식당을 이용한다</a:t>
            </a:r>
            <a:endParaRPr kumimoji="1" lang="en-US" altLang="ko-KR" sz="2400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18957A-9BC6-BA7B-2DE9-813975C2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62" y="2476030"/>
            <a:ext cx="4441372" cy="21836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F35078-4933-B93C-1481-8CCAAEAC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344" y="2539784"/>
            <a:ext cx="4763317" cy="2056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5BA89A-387E-7C41-60BA-865856171E8D}"/>
              </a:ext>
            </a:extLst>
          </p:cNvPr>
          <p:cNvSpPr txBox="1"/>
          <p:nvPr/>
        </p:nvSpPr>
        <p:spPr>
          <a:xfrm>
            <a:off x="0" y="1025295"/>
            <a:ext cx="1350300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859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808D43-EBBB-9DF8-0159-4DE880DE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94" y="688966"/>
            <a:ext cx="3544058" cy="5509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B5CC5-430B-CA67-6838-2F27A5400FFA}"/>
              </a:ext>
            </a:extLst>
          </p:cNvPr>
          <p:cNvSpPr txBox="1"/>
          <p:nvPr/>
        </p:nvSpPr>
        <p:spPr>
          <a:xfrm>
            <a:off x="5700102" y="755421"/>
            <a:ext cx="57861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FrameSzie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Interface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/>
              <a:t> </a:t>
            </a:r>
            <a:r>
              <a:rPr lang="ko-KR" altLang="en-US" dirty="0" err="1"/>
              <a:t>하드코딩를</a:t>
            </a:r>
            <a:r>
              <a:rPr lang="ko-KR" altLang="en-US" dirty="0"/>
              <a:t> 방지하기 위해</a:t>
            </a:r>
            <a:endParaRPr lang="en-US" altLang="ko-KR" dirty="0"/>
          </a:p>
          <a:p>
            <a:r>
              <a:rPr lang="ko-KR" altLang="en-US" dirty="0"/>
              <a:t>프레임 및 컴포넌트사이즈를 </a:t>
            </a:r>
            <a:endParaRPr lang="en-US" altLang="ko-KR" dirty="0"/>
          </a:p>
          <a:p>
            <a:r>
              <a:rPr lang="ko-KR" altLang="en-US" dirty="0"/>
              <a:t>위한 상수들이 선언 되어있음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 코딩이란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데이터를 소스 코드 내부에 직접 입력함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코드 가독성이 올라가고 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 실행 속도가 </a:t>
            </a:r>
            <a:r>
              <a:rPr lang="ko-KR" altLang="en-US" dirty="0" err="1"/>
              <a:t>빨라짐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데이터의 의미를 </a:t>
            </a:r>
            <a:r>
              <a:rPr lang="ko-KR" altLang="en-US" dirty="0" err="1"/>
              <a:t>파악하가</a:t>
            </a:r>
            <a:r>
              <a:rPr lang="ko-KR" altLang="en-US" dirty="0"/>
              <a:t> 어렵고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유지보수가 어려움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82609-EBEA-246D-D7F3-F325C2EAED8F}"/>
              </a:ext>
            </a:extLst>
          </p:cNvPr>
          <p:cNvSpPr txBox="1"/>
          <p:nvPr/>
        </p:nvSpPr>
        <p:spPr>
          <a:xfrm>
            <a:off x="6688905" y="5828932"/>
            <a:ext cx="380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하드 코딩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소프트 코딩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둘다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사용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…..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4D56D-6101-8EBC-6989-2F9C7B693384}"/>
              </a:ext>
            </a:extLst>
          </p:cNvPr>
          <p:cNvSpPr txBox="1"/>
          <p:nvPr/>
        </p:nvSpPr>
        <p:spPr>
          <a:xfrm>
            <a:off x="0" y="1025295"/>
            <a:ext cx="1350300" cy="533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342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CAE9D5-5F25-349B-D6B2-271517A50CFC}"/>
              </a:ext>
            </a:extLst>
          </p:cNvPr>
          <p:cNvSpPr txBox="1"/>
          <p:nvPr/>
        </p:nvSpPr>
        <p:spPr>
          <a:xfrm>
            <a:off x="7849373" y="722375"/>
            <a:ext cx="41965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LoginFrame</a:t>
            </a:r>
            <a:r>
              <a:rPr kumimoji="1" lang="en-US" altLang="ko-KR" sz="1600" dirty="0"/>
              <a:t> 1. </a:t>
            </a:r>
            <a:r>
              <a:rPr lang="ko-KR" altLang="en-US" sz="1500" dirty="0"/>
              <a:t>부모프레임 생성 및 설정 </a:t>
            </a:r>
            <a:r>
              <a:rPr lang="en-US" altLang="ko-KR" sz="1500" dirty="0"/>
              <a:t>	</a:t>
            </a:r>
          </a:p>
          <a:p>
            <a:endParaRPr lang="en-US" altLang="ko-KR" sz="1500" dirty="0"/>
          </a:p>
          <a:p>
            <a:r>
              <a:rPr lang="en-US" altLang="ko-KR" sz="1500" dirty="0"/>
              <a:t>	</a:t>
            </a:r>
            <a:r>
              <a:rPr lang="ko-KR" altLang="en-US" sz="1500" dirty="0"/>
              <a:t>제목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	</a:t>
            </a:r>
            <a:r>
              <a:rPr lang="ko-KR" altLang="en-US" sz="1500" dirty="0"/>
              <a:t>크기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en-US" altLang="ko-KR" dirty="0" err="1"/>
              <a:t>setLocationRelativeTo</a:t>
            </a:r>
            <a:r>
              <a:rPr lang="en-US" altLang="ko-KR" dirty="0"/>
              <a:t> //</a:t>
            </a:r>
            <a:r>
              <a:rPr lang="ko-KR" altLang="en-US" dirty="0"/>
              <a:t>화면 가운데 배치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setResizable</a:t>
            </a:r>
            <a:r>
              <a:rPr lang="en-US" altLang="ko-KR" dirty="0"/>
              <a:t> // </a:t>
            </a:r>
            <a:r>
              <a:rPr lang="ko-KR" altLang="en-US" dirty="0"/>
              <a:t>크기변경 불가능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setDefaultCloseOperation</a:t>
            </a:r>
            <a:r>
              <a:rPr lang="en-US" altLang="ko-KR" dirty="0"/>
              <a:t>//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를 누르면 메모리에서 제거됨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getContentPane</a:t>
            </a:r>
            <a:r>
              <a:rPr lang="en-US" altLang="ko-KR" dirty="0"/>
              <a:t>().</a:t>
            </a:r>
            <a:r>
              <a:rPr lang="en-US" altLang="ko-KR" dirty="0" err="1"/>
              <a:t>setLayout</a:t>
            </a:r>
            <a:r>
              <a:rPr lang="en-US" altLang="ko-KR" dirty="0"/>
              <a:t>(null)</a:t>
            </a:r>
          </a:p>
          <a:p>
            <a:r>
              <a:rPr lang="en-US" altLang="ko-KR" dirty="0"/>
              <a:t>//</a:t>
            </a:r>
            <a:r>
              <a:rPr lang="ko-KR" altLang="en-US" dirty="0"/>
              <a:t>배치 관리자 미사용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746963-F001-89C9-00FA-64967D3C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48" y="1101546"/>
            <a:ext cx="6323550" cy="2706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7DCBC3-38B6-54A3-0B9A-0F21095F852C}"/>
              </a:ext>
            </a:extLst>
          </p:cNvPr>
          <p:cNvSpPr txBox="1"/>
          <p:nvPr/>
        </p:nvSpPr>
        <p:spPr>
          <a:xfrm>
            <a:off x="-1" y="1025295"/>
            <a:ext cx="2139043" cy="544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6337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6A37EA-3A5C-7679-4905-A8A5BACA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65" y="1620316"/>
            <a:ext cx="4731543" cy="2030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1581EA-20C5-AD89-7862-D37B816BC81C}"/>
              </a:ext>
            </a:extLst>
          </p:cNvPr>
          <p:cNvSpPr txBox="1"/>
          <p:nvPr/>
        </p:nvSpPr>
        <p:spPr>
          <a:xfrm>
            <a:off x="6917281" y="3790738"/>
            <a:ext cx="40783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ActionListener</a:t>
            </a:r>
            <a:r>
              <a:rPr lang="ko-KR" altLang="en-US" dirty="0"/>
              <a:t>는 </a:t>
            </a:r>
            <a:r>
              <a:rPr lang="en-US" altLang="ko-KR" dirty="0"/>
              <a:t>AWT</a:t>
            </a:r>
            <a:r>
              <a:rPr lang="ko-KR" altLang="en-US" dirty="0"/>
              <a:t>패키지가 제공하는 함수형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@Override</a:t>
            </a:r>
            <a:r>
              <a:rPr lang="ko-KR" altLang="en-US" dirty="0"/>
              <a:t>는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4FAD90-FA38-941F-CC21-4C1BC8894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1320655"/>
            <a:ext cx="4524375" cy="226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C6FAF1-BF18-5A19-AEB9-E0800B29DE0D}"/>
              </a:ext>
            </a:extLst>
          </p:cNvPr>
          <p:cNvSpPr txBox="1"/>
          <p:nvPr/>
        </p:nvSpPr>
        <p:spPr>
          <a:xfrm>
            <a:off x="-1" y="1025295"/>
            <a:ext cx="2139043" cy="544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A8CC127-CB8F-7D1C-F541-9A5EF613FBB0}"/>
              </a:ext>
            </a:extLst>
          </p:cNvPr>
          <p:cNvSpPr/>
          <p:nvPr/>
        </p:nvSpPr>
        <p:spPr>
          <a:xfrm>
            <a:off x="5985348" y="1600675"/>
            <a:ext cx="868017" cy="24516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A24F1-617C-8D57-234F-C223A37F2E4D}"/>
              </a:ext>
            </a:extLst>
          </p:cNvPr>
          <p:cNvSpPr txBox="1"/>
          <p:nvPr/>
        </p:nvSpPr>
        <p:spPr>
          <a:xfrm>
            <a:off x="7314408" y="704845"/>
            <a:ext cx="473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LoginFrame</a:t>
            </a:r>
            <a:r>
              <a:rPr lang="ko-KR" altLang="en-US" dirty="0"/>
              <a:t> </a:t>
            </a:r>
            <a:r>
              <a:rPr lang="en-US" altLang="ko-KR" dirty="0"/>
              <a:t>3.</a:t>
            </a:r>
            <a:r>
              <a:rPr lang="ko-KR" altLang="en-US" dirty="0"/>
              <a:t>자식 컴포넌트 이벤트 정의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71405-6ACF-0BF1-D236-3340310E07DF}"/>
              </a:ext>
            </a:extLst>
          </p:cNvPr>
          <p:cNvSpPr txBox="1"/>
          <p:nvPr/>
        </p:nvSpPr>
        <p:spPr>
          <a:xfrm>
            <a:off x="2299315" y="2715531"/>
            <a:ext cx="1265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</a:rPr>
              <a:t>{…} </a:t>
            </a:r>
            <a:r>
              <a:rPr lang="ko-KR" altLang="en-US" sz="1500" dirty="0">
                <a:solidFill>
                  <a:srgbClr val="00B050"/>
                </a:solidFill>
              </a:rPr>
              <a:t>생략됨</a:t>
            </a:r>
          </a:p>
        </p:txBody>
      </p:sp>
    </p:spTree>
    <p:extLst>
      <p:ext uri="{BB962C8B-B14F-4D97-AF65-F5344CB8AC3E}">
        <p14:creationId xmlns:p14="http://schemas.microsoft.com/office/powerpoint/2010/main" val="1653321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013538F-2BC3-8B4B-F824-E7BE96B3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321771"/>
            <a:ext cx="4524375" cy="2266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34BDA-1BFD-D437-3B55-DC709320C62A}"/>
              </a:ext>
            </a:extLst>
          </p:cNvPr>
          <p:cNvSpPr txBox="1"/>
          <p:nvPr/>
        </p:nvSpPr>
        <p:spPr>
          <a:xfrm>
            <a:off x="7154757" y="2807877"/>
            <a:ext cx="4078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getSource</a:t>
            </a:r>
            <a:r>
              <a:rPr lang="en-US" altLang="ko-KR" dirty="0"/>
              <a:t>()</a:t>
            </a:r>
            <a:r>
              <a:rPr lang="ko-KR" altLang="en-US" dirty="0"/>
              <a:t>는 어떤 컴포넌트에 이벤트가 발생하였는지 알려줌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오브젝트 타일을 반환함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Jbutton</a:t>
            </a:r>
            <a:r>
              <a:rPr lang="en-US" altLang="ko-KR" dirty="0"/>
              <a:t>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ko-KR" altLang="en-US" dirty="0" err="1"/>
              <a:t>형변환</a:t>
            </a:r>
            <a:r>
              <a:rPr lang="ko-KR" altLang="en-US" dirty="0"/>
              <a:t> 하여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1C5136-4031-A1DD-FDE1-34AC24EAC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76" y="1588016"/>
            <a:ext cx="3326917" cy="1029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794C5-C277-5147-E18A-384DBE69128E}"/>
              </a:ext>
            </a:extLst>
          </p:cNvPr>
          <p:cNvSpPr txBox="1"/>
          <p:nvPr/>
        </p:nvSpPr>
        <p:spPr>
          <a:xfrm>
            <a:off x="7240276" y="5676716"/>
            <a:ext cx="422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구현화한</a:t>
            </a:r>
            <a:r>
              <a:rPr lang="ko-KR" altLang="en-US" dirty="0"/>
              <a:t> 클래스의 객체를 집어 넣음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0622E90-1466-AA28-95E4-A1B529DD3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276" y="5380984"/>
            <a:ext cx="245911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jb.addActionListener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jb_action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89EE13E-0903-C352-9A7E-F6501182C2CF}"/>
              </a:ext>
            </a:extLst>
          </p:cNvPr>
          <p:cNvSpPr/>
          <p:nvPr/>
        </p:nvSpPr>
        <p:spPr>
          <a:xfrm rot="21239796">
            <a:off x="6223105" y="2223290"/>
            <a:ext cx="868017" cy="24516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A7AF8D7-9AAB-908E-F1B3-CF68F093932F}"/>
              </a:ext>
            </a:extLst>
          </p:cNvPr>
          <p:cNvCxnSpPr>
            <a:cxnSpLocks/>
          </p:cNvCxnSpPr>
          <p:nvPr/>
        </p:nvCxnSpPr>
        <p:spPr>
          <a:xfrm>
            <a:off x="4598632" y="2528743"/>
            <a:ext cx="148849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CF7038-75CE-EBEC-956E-D45976D6980A}"/>
              </a:ext>
            </a:extLst>
          </p:cNvPr>
          <p:cNvSpPr txBox="1"/>
          <p:nvPr/>
        </p:nvSpPr>
        <p:spPr>
          <a:xfrm>
            <a:off x="2299315" y="2715531"/>
            <a:ext cx="12655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B050"/>
                </a:solidFill>
              </a:rPr>
              <a:t>{…} </a:t>
            </a:r>
            <a:r>
              <a:rPr lang="ko-KR" altLang="en-US" sz="1500" dirty="0">
                <a:solidFill>
                  <a:srgbClr val="00B050"/>
                </a:solidFill>
              </a:rPr>
              <a:t>생략됨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C042E-6B4B-9F79-75E6-ED48F2E88D6D}"/>
              </a:ext>
            </a:extLst>
          </p:cNvPr>
          <p:cNvSpPr txBox="1"/>
          <p:nvPr/>
        </p:nvSpPr>
        <p:spPr>
          <a:xfrm>
            <a:off x="-1" y="1025295"/>
            <a:ext cx="2139043" cy="544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80140-BC7F-17CA-34E9-2EB65CD33806}"/>
              </a:ext>
            </a:extLst>
          </p:cNvPr>
          <p:cNvSpPr txBox="1"/>
          <p:nvPr/>
        </p:nvSpPr>
        <p:spPr>
          <a:xfrm>
            <a:off x="7314408" y="704845"/>
            <a:ext cx="473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LoginFrame</a:t>
            </a:r>
            <a:r>
              <a:rPr lang="ko-KR" altLang="en-US" dirty="0"/>
              <a:t> </a:t>
            </a:r>
            <a:r>
              <a:rPr lang="en-US" altLang="ko-KR" dirty="0"/>
              <a:t>3.</a:t>
            </a:r>
            <a:r>
              <a:rPr lang="ko-KR" altLang="en-US" dirty="0"/>
              <a:t>자식 컴포넌트 이벤트 정의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310F3-4A84-AF11-A9DD-EBAA79EF536C}"/>
              </a:ext>
            </a:extLst>
          </p:cNvPr>
          <p:cNvSpPr txBox="1"/>
          <p:nvPr/>
        </p:nvSpPr>
        <p:spPr>
          <a:xfrm>
            <a:off x="7154757" y="4703961"/>
            <a:ext cx="422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TextField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입력된 아이디를 가져옴</a:t>
            </a:r>
          </a:p>
        </p:txBody>
      </p:sp>
    </p:spTree>
    <p:extLst>
      <p:ext uri="{BB962C8B-B14F-4D97-AF65-F5344CB8AC3E}">
        <p14:creationId xmlns:p14="http://schemas.microsoft.com/office/powerpoint/2010/main" val="105911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201423-AE4A-8BD0-798B-812F622CF00B}"/>
              </a:ext>
            </a:extLst>
          </p:cNvPr>
          <p:cNvSpPr txBox="1"/>
          <p:nvPr/>
        </p:nvSpPr>
        <p:spPr>
          <a:xfrm>
            <a:off x="7634491" y="1117034"/>
            <a:ext cx="4120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중첩된 </a:t>
            </a:r>
            <a:r>
              <a:rPr lang="en-US" altLang="ko-KR" dirty="0"/>
              <a:t>if else </a:t>
            </a:r>
            <a:r>
              <a:rPr lang="ko-KR" altLang="en-US" dirty="0"/>
              <a:t>문 분기점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유저</a:t>
            </a:r>
            <a:r>
              <a:rPr lang="en-US" altLang="ko-KR" dirty="0"/>
              <a:t>, </a:t>
            </a:r>
            <a:r>
              <a:rPr lang="ko-KR" altLang="en-US" dirty="0"/>
              <a:t>오더</a:t>
            </a:r>
            <a:r>
              <a:rPr lang="en-US" altLang="ko-KR" dirty="0"/>
              <a:t>, </a:t>
            </a:r>
            <a:r>
              <a:rPr lang="ko-KR" altLang="en-US" dirty="0"/>
              <a:t>관리자를 분류함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ko-KR" altLang="en-US" dirty="0" err="1"/>
              <a:t>매서드에</a:t>
            </a:r>
            <a:r>
              <a:rPr lang="ko-KR" altLang="en-US" dirty="0"/>
              <a:t> 로그인 정보를 넘겨줌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9DCF84-5C35-DCA9-D9A0-99939B08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042" y="260308"/>
            <a:ext cx="5098956" cy="6337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5F81F-D914-4A0A-7B89-764D974097F8}"/>
              </a:ext>
            </a:extLst>
          </p:cNvPr>
          <p:cNvSpPr txBox="1"/>
          <p:nvPr/>
        </p:nvSpPr>
        <p:spPr>
          <a:xfrm>
            <a:off x="-1" y="1025295"/>
            <a:ext cx="2139043" cy="544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37017-9BA4-8C24-C066-E8DBEC0A6DEA}"/>
              </a:ext>
            </a:extLst>
          </p:cNvPr>
          <p:cNvSpPr txBox="1"/>
          <p:nvPr/>
        </p:nvSpPr>
        <p:spPr>
          <a:xfrm>
            <a:off x="7314408" y="704845"/>
            <a:ext cx="473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LoginFrame</a:t>
            </a:r>
            <a:r>
              <a:rPr lang="ko-KR" altLang="en-US" dirty="0"/>
              <a:t> </a:t>
            </a:r>
            <a:r>
              <a:rPr lang="en-US" altLang="ko-KR" dirty="0"/>
              <a:t>3.</a:t>
            </a:r>
            <a:r>
              <a:rPr lang="ko-KR" altLang="en-US" dirty="0"/>
              <a:t>자식 컴포넌트 이벤트 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0763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5C5D6-F3CA-A44B-6E03-C8F6F7B6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55" y="1156952"/>
            <a:ext cx="6848475" cy="458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89C8F-0101-0939-27CB-7AE4F471D625}"/>
              </a:ext>
            </a:extLst>
          </p:cNvPr>
          <p:cNvSpPr txBox="1"/>
          <p:nvPr/>
        </p:nvSpPr>
        <p:spPr>
          <a:xfrm>
            <a:off x="8496297" y="809436"/>
            <a:ext cx="32931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관리자가 아니라면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else)</a:t>
            </a:r>
            <a:r>
              <a:rPr lang="ko-KR" altLang="en-US" dirty="0"/>
              <a:t>쿼리 문을 통하여 아이디가 존재 하는지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If)</a:t>
            </a:r>
            <a:r>
              <a:rPr lang="ko-KR" altLang="en-US" dirty="0"/>
              <a:t>아이디가 오너테이블에 </a:t>
            </a:r>
            <a:endParaRPr lang="en-US" altLang="ko-KR" dirty="0"/>
          </a:p>
          <a:p>
            <a:r>
              <a:rPr lang="ko-KR" altLang="en-US" dirty="0"/>
              <a:t>존재하면 오너이고</a:t>
            </a:r>
            <a:endParaRPr lang="en-US" altLang="ko-KR" dirty="0"/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Else)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존재하지 않는다면 유저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 err="1"/>
              <a:t>OutputFrame</a:t>
            </a:r>
            <a:r>
              <a:rPr lang="ko-KR" altLang="en-US" dirty="0"/>
              <a:t>을 실행</a:t>
            </a:r>
            <a:endParaRPr lang="en-US" altLang="ko-KR" dirty="0"/>
          </a:p>
          <a:p>
            <a:r>
              <a:rPr lang="ko-KR" altLang="en-US" dirty="0"/>
              <a:t>현제 보이는 프레임을 </a:t>
            </a:r>
            <a:endParaRPr lang="en-US" altLang="ko-KR" dirty="0"/>
          </a:p>
          <a:p>
            <a:r>
              <a:rPr lang="ko-KR" altLang="en-US" dirty="0"/>
              <a:t>보이지 </a:t>
            </a:r>
            <a:r>
              <a:rPr lang="ko-KR" altLang="en-US" dirty="0" err="1"/>
              <a:t>않게함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A715F435-3AD4-7226-3372-CA712E580F07}"/>
              </a:ext>
            </a:extLst>
          </p:cNvPr>
          <p:cNvSpPr/>
          <p:nvPr/>
        </p:nvSpPr>
        <p:spPr>
          <a:xfrm>
            <a:off x="7527537" y="1208083"/>
            <a:ext cx="1089764" cy="1411788"/>
          </a:xfrm>
          <a:prstGeom prst="rightBrace">
            <a:avLst>
              <a:gd name="adj1" fmla="val 25440"/>
              <a:gd name="adj2" fmla="val 58175"/>
            </a:avLst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D4287533-99E1-5D53-C0A1-7DEDFB1AF1F7}"/>
              </a:ext>
            </a:extLst>
          </p:cNvPr>
          <p:cNvSpPr/>
          <p:nvPr/>
        </p:nvSpPr>
        <p:spPr>
          <a:xfrm>
            <a:off x="7135055" y="2772271"/>
            <a:ext cx="1361242" cy="1411788"/>
          </a:xfrm>
          <a:prstGeom prst="rightBrace">
            <a:avLst>
              <a:gd name="adj1" fmla="val 17137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32BCFE70-9012-F23C-23A9-CDCF0B3790E7}"/>
              </a:ext>
            </a:extLst>
          </p:cNvPr>
          <p:cNvSpPr/>
          <p:nvPr/>
        </p:nvSpPr>
        <p:spPr>
          <a:xfrm>
            <a:off x="7578586" y="4255374"/>
            <a:ext cx="1045342" cy="1411788"/>
          </a:xfrm>
          <a:prstGeom prst="rightBrace">
            <a:avLst>
              <a:gd name="adj1" fmla="val 10007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5578B-9125-23B1-7810-573695932B9C}"/>
              </a:ext>
            </a:extLst>
          </p:cNvPr>
          <p:cNvSpPr txBox="1"/>
          <p:nvPr/>
        </p:nvSpPr>
        <p:spPr>
          <a:xfrm>
            <a:off x="-1" y="1025295"/>
            <a:ext cx="2139043" cy="544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18744-018D-F691-2A3A-96AF7EC368B9}"/>
              </a:ext>
            </a:extLst>
          </p:cNvPr>
          <p:cNvSpPr txBox="1"/>
          <p:nvPr/>
        </p:nvSpPr>
        <p:spPr>
          <a:xfrm>
            <a:off x="7314408" y="704845"/>
            <a:ext cx="473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LoginFrame</a:t>
            </a:r>
            <a:r>
              <a:rPr lang="ko-KR" altLang="en-US" dirty="0"/>
              <a:t> </a:t>
            </a:r>
            <a:r>
              <a:rPr lang="en-US" altLang="ko-KR" dirty="0"/>
              <a:t>3.</a:t>
            </a:r>
            <a:r>
              <a:rPr lang="ko-KR" altLang="en-US" dirty="0"/>
              <a:t>자식 컴포넌트 이벤트 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2928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89C8F-0101-0939-27CB-7AE4F471D625}"/>
              </a:ext>
            </a:extLst>
          </p:cNvPr>
          <p:cNvSpPr txBox="1"/>
          <p:nvPr/>
        </p:nvSpPr>
        <p:spPr>
          <a:xfrm>
            <a:off x="7794398" y="1111235"/>
            <a:ext cx="41727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회원 가입 버튼은 </a:t>
            </a:r>
            <a:endParaRPr lang="en-US" altLang="ko-KR" dirty="0"/>
          </a:p>
          <a:p>
            <a:r>
              <a:rPr lang="ko-KR" altLang="en-US" dirty="0"/>
              <a:t>터미널로 실행됨</a:t>
            </a:r>
            <a:endParaRPr lang="en-US" altLang="ko-KR" dirty="0"/>
          </a:p>
          <a:p>
            <a:r>
              <a:rPr lang="ko-KR" altLang="en-US" dirty="0"/>
              <a:t>메서드를 바로 불러옴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1BA2DD-D714-5104-A4C8-EC23AE1A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38" y="1226505"/>
            <a:ext cx="6339730" cy="2661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CA1A0-166A-DF13-5F83-8FBBB0594B62}"/>
              </a:ext>
            </a:extLst>
          </p:cNvPr>
          <p:cNvSpPr txBox="1"/>
          <p:nvPr/>
        </p:nvSpPr>
        <p:spPr>
          <a:xfrm>
            <a:off x="-1" y="1025295"/>
            <a:ext cx="2139043" cy="544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65457-102D-F8F0-3E1C-0189418882AE}"/>
              </a:ext>
            </a:extLst>
          </p:cNvPr>
          <p:cNvSpPr txBox="1"/>
          <p:nvPr/>
        </p:nvSpPr>
        <p:spPr>
          <a:xfrm>
            <a:off x="7314408" y="704845"/>
            <a:ext cx="473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LoginFrame</a:t>
            </a:r>
            <a:r>
              <a:rPr lang="ko-KR" altLang="en-US" dirty="0"/>
              <a:t> </a:t>
            </a:r>
            <a:r>
              <a:rPr lang="en-US" altLang="ko-KR" dirty="0"/>
              <a:t>3.</a:t>
            </a:r>
            <a:r>
              <a:rPr lang="ko-KR" altLang="en-US" dirty="0"/>
              <a:t>자식 컴포넌트 이벤트 정의</a:t>
            </a:r>
            <a:endParaRPr lang="en-US" altLang="ko-KR" dirty="0"/>
          </a:p>
          <a:p>
            <a:r>
              <a:rPr lang="en-US" altLang="ko-KR" dirty="0"/>
              <a:t>		(</a:t>
            </a:r>
            <a:r>
              <a:rPr lang="ko-KR" altLang="en-US" dirty="0"/>
              <a:t>회원가입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89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A07D9D-95D0-8697-3D1D-CDBD587D5D5C}"/>
              </a:ext>
            </a:extLst>
          </p:cNvPr>
          <p:cNvSpPr txBox="1"/>
          <p:nvPr/>
        </p:nvSpPr>
        <p:spPr>
          <a:xfrm>
            <a:off x="7306364" y="2297021"/>
            <a:ext cx="404412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Scanner를</a:t>
            </a:r>
            <a:r>
              <a:rPr lang="ko-KR" altLang="en-US" dirty="0">
                <a:ea typeface="맑은 고딕"/>
              </a:rPr>
              <a:t> 통해 숫자를 입력 받아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 </a:t>
            </a:r>
            <a:endParaRPr lang="ko-KR" dirty="0"/>
          </a:p>
          <a:p>
            <a:r>
              <a:rPr lang="ko-KR" altLang="en-US" dirty="0" err="1">
                <a:ea typeface="맑은 고딕"/>
              </a:rPr>
              <a:t>switch문으로</a:t>
            </a:r>
            <a:r>
              <a:rPr lang="ko-KR" altLang="en-US" dirty="0">
                <a:ea typeface="맑은 고딕"/>
              </a:rPr>
              <a:t> 메서드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NOMAL_SIGN_UP 또는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OWNER_SIGN_UP 을 불러옴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GUI</a:t>
            </a:r>
            <a:r>
              <a:rPr lang="ko-KR" altLang="en-US" dirty="0">
                <a:ea typeface="맑은 고딕"/>
              </a:rPr>
              <a:t>로 구성을 계획을 잡아 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오류처리 부분이 없음</a:t>
            </a:r>
            <a:endParaRPr lang="en-US" altLang="ko-KR" dirty="0">
              <a:ea typeface="맑은 고딕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5DBF42B-F3A9-C4D8-F28C-1EE4ADE8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28" y="1025295"/>
            <a:ext cx="4492977" cy="49397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12CF14-3D63-F8CD-F541-6AC8278D53D4}"/>
              </a:ext>
            </a:extLst>
          </p:cNvPr>
          <p:cNvSpPr txBox="1"/>
          <p:nvPr/>
        </p:nvSpPr>
        <p:spPr>
          <a:xfrm>
            <a:off x="-1" y="1025295"/>
            <a:ext cx="2041071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회원가입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1210A1-DFB8-9739-14AD-2753AECE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57135B-4C73-9A85-3E5B-3FFCEB335A2A}"/>
              </a:ext>
            </a:extLst>
          </p:cNvPr>
          <p:cNvSpPr txBox="1"/>
          <p:nvPr/>
        </p:nvSpPr>
        <p:spPr>
          <a:xfrm>
            <a:off x="6857264" y="166791"/>
            <a:ext cx="38382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맑은 고딕"/>
              </a:rPr>
              <a:t>회원가입 메서드</a:t>
            </a:r>
          </a:p>
        </p:txBody>
      </p:sp>
    </p:spTree>
    <p:extLst>
      <p:ext uri="{BB962C8B-B14F-4D97-AF65-F5344CB8AC3E}">
        <p14:creationId xmlns:p14="http://schemas.microsoft.com/office/powerpoint/2010/main" val="33181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4AD7EF-4323-5AFF-FFBB-05D6253F9B04}"/>
              </a:ext>
            </a:extLst>
          </p:cNvPr>
          <p:cNvSpPr txBox="1"/>
          <p:nvPr/>
        </p:nvSpPr>
        <p:spPr>
          <a:xfrm>
            <a:off x="6857264" y="166791"/>
            <a:ext cx="38382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dirty="0">
                <a:latin typeface="Malgun Gothic"/>
                <a:ea typeface="Malgun Gothic"/>
              </a:rPr>
              <a:t>NOMAL_SIGN_UP</a:t>
            </a:r>
            <a:r>
              <a:rPr lang="ko-KR" altLang="en-US" sz="2400" dirty="0">
                <a:ea typeface="맑은 고딕"/>
              </a:rPr>
              <a:t> 메서드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07D9D-95D0-8697-3D1D-CDBD587D5D5C}"/>
              </a:ext>
            </a:extLst>
          </p:cNvPr>
          <p:cNvSpPr txBox="1"/>
          <p:nvPr/>
        </p:nvSpPr>
        <p:spPr>
          <a:xfrm>
            <a:off x="7165908" y="879679"/>
            <a:ext cx="4571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StringBuilder를</a:t>
            </a:r>
            <a:r>
              <a:rPr lang="ko-KR" altLang="en-US" dirty="0">
                <a:ea typeface="맑은 고딕"/>
              </a:rPr>
              <a:t> 통해 </a:t>
            </a:r>
            <a:r>
              <a:rPr lang="ko-KR" altLang="en-US" dirty="0" err="1">
                <a:ea typeface="맑은 고딕"/>
              </a:rPr>
              <a:t>sql문에</a:t>
            </a:r>
            <a:r>
              <a:rPr lang="ko-KR" altLang="en-US" dirty="0">
                <a:ea typeface="맑은 고딕"/>
              </a:rPr>
              <a:t> INSERT 함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7B2FCBB-4B0C-792E-E8A5-84E33952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376" y="755546"/>
            <a:ext cx="5212856" cy="4108001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C1BAC63-5AA4-6FA0-764E-D7F015C46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847" y="1465373"/>
            <a:ext cx="4608294" cy="285639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1D5C404-3F3C-485B-6ED7-7C6C17A81A68}"/>
              </a:ext>
            </a:extLst>
          </p:cNvPr>
          <p:cNvCxnSpPr>
            <a:cxnSpLocks/>
          </p:cNvCxnSpPr>
          <p:nvPr/>
        </p:nvCxnSpPr>
        <p:spPr>
          <a:xfrm flipV="1">
            <a:off x="5774103" y="1094600"/>
            <a:ext cx="1197688" cy="401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28181F9-9D98-EBC2-2C11-9058924B025E}"/>
              </a:ext>
            </a:extLst>
          </p:cNvPr>
          <p:cNvCxnSpPr>
            <a:cxnSpLocks/>
          </p:cNvCxnSpPr>
          <p:nvPr/>
        </p:nvCxnSpPr>
        <p:spPr>
          <a:xfrm>
            <a:off x="5060948" y="2089841"/>
            <a:ext cx="2265340" cy="2531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78C720-B894-7CBA-40AF-7D7F91525305}"/>
              </a:ext>
            </a:extLst>
          </p:cNvPr>
          <p:cNvSpPr txBox="1"/>
          <p:nvPr/>
        </p:nvSpPr>
        <p:spPr>
          <a:xfrm>
            <a:off x="8093290" y="4912336"/>
            <a:ext cx="38758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LOGIN_FILTER 메서드를 통해 </a:t>
            </a:r>
            <a:endParaRPr lang="ko-KR" dirty="0"/>
          </a:p>
          <a:p>
            <a:r>
              <a:rPr lang="ko-KR" altLang="en-US" dirty="0">
                <a:ea typeface="맑은 고딕"/>
              </a:rPr>
              <a:t>아이디가 중복되는지 확인</a:t>
            </a:r>
            <a:endParaRPr 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263C2-7C17-A16F-CDFC-059AAFFC1CB3}"/>
              </a:ext>
            </a:extLst>
          </p:cNvPr>
          <p:cNvSpPr txBox="1"/>
          <p:nvPr/>
        </p:nvSpPr>
        <p:spPr>
          <a:xfrm>
            <a:off x="5484563" y="6021277"/>
            <a:ext cx="4374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Scan</a:t>
            </a:r>
            <a:r>
              <a:rPr lang="ko-KR" altLang="en-US" dirty="0">
                <a:ea typeface="맑은 고딕"/>
              </a:rPr>
              <a:t> 변수를 통해 위치를 </a:t>
            </a:r>
            <a:r>
              <a:rPr lang="ko-KR" altLang="en-US" dirty="0" err="1">
                <a:ea typeface="맑은 고딕"/>
              </a:rPr>
              <a:t>입력받음</a:t>
            </a:r>
            <a:endParaRPr lang="ko-KR" altLang="en-US" dirty="0">
              <a:ea typeface="맑은 고딕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F6ACE4-BF55-F4C4-2B3A-8479CF7BBD3F}"/>
              </a:ext>
            </a:extLst>
          </p:cNvPr>
          <p:cNvCxnSpPr>
            <a:cxnSpLocks/>
          </p:cNvCxnSpPr>
          <p:nvPr/>
        </p:nvCxnSpPr>
        <p:spPr>
          <a:xfrm>
            <a:off x="10247445" y="3977010"/>
            <a:ext cx="1399" cy="80838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BE08106-478D-A79C-C99B-7ED003343974}"/>
              </a:ext>
            </a:extLst>
          </p:cNvPr>
          <p:cNvCxnSpPr>
            <a:cxnSpLocks/>
          </p:cNvCxnSpPr>
          <p:nvPr/>
        </p:nvCxnSpPr>
        <p:spPr>
          <a:xfrm>
            <a:off x="5115096" y="3120887"/>
            <a:ext cx="2245751" cy="278611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3B41AD6-367E-E7FD-CE15-7C24BDBAD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07694-FC4A-65E5-54A8-010334C39928}"/>
              </a:ext>
            </a:extLst>
          </p:cNvPr>
          <p:cNvSpPr txBox="1"/>
          <p:nvPr/>
        </p:nvSpPr>
        <p:spPr>
          <a:xfrm>
            <a:off x="-1" y="1025295"/>
            <a:ext cx="2041071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회원가입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2505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D3CA66D-C583-DB10-9C22-006B6DCF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80" y="563854"/>
            <a:ext cx="4756385" cy="3635182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3A13EA3-5E35-31AC-45D9-40B1CAF20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13" y="2350046"/>
            <a:ext cx="4050828" cy="4291584"/>
          </a:xfrm>
          <a:prstGeom prst="rect">
            <a:avLst/>
          </a:prstGeom>
        </p:spPr>
      </p:pic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276C4034-DCEF-A51E-F686-73A3B64ECA11}"/>
              </a:ext>
            </a:extLst>
          </p:cNvPr>
          <p:cNvSpPr/>
          <p:nvPr/>
        </p:nvSpPr>
        <p:spPr>
          <a:xfrm rot="10800000">
            <a:off x="5369338" y="706926"/>
            <a:ext cx="1091258" cy="1194741"/>
          </a:xfrm>
          <a:prstGeom prst="leftBrace">
            <a:avLst>
              <a:gd name="adj1" fmla="val 8333"/>
              <a:gd name="adj2" fmla="val 63310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1AD72-79C4-3759-86C8-CF2B776275CA}"/>
              </a:ext>
            </a:extLst>
          </p:cNvPr>
          <p:cNvSpPr txBox="1"/>
          <p:nvPr/>
        </p:nvSpPr>
        <p:spPr>
          <a:xfrm>
            <a:off x="6529732" y="675549"/>
            <a:ext cx="23518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StringBuilder를</a:t>
            </a:r>
            <a:r>
              <a:rPr lang="ko-KR" altLang="en-US" dirty="0">
                <a:ea typeface="맑은 고딕"/>
              </a:rPr>
              <a:t> 통해 </a:t>
            </a:r>
            <a:endParaRPr lang="ko-KR" dirty="0"/>
          </a:p>
          <a:p>
            <a:r>
              <a:rPr lang="ko-KR" altLang="en-US" dirty="0" err="1">
                <a:ea typeface="맑은 고딕"/>
              </a:rPr>
              <a:t>sql문에</a:t>
            </a:r>
            <a:r>
              <a:rPr lang="ko-KR" altLang="en-US" dirty="0">
                <a:ea typeface="맑은 고딕"/>
              </a:rPr>
              <a:t> INSERT 함</a:t>
            </a:r>
            <a:endParaRPr 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C75FB5-1589-B68C-2672-FCE700DF5B9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074881" y="1819286"/>
            <a:ext cx="2942145" cy="16807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469A56-8FFE-BED9-EB92-1A995787BF63}"/>
              </a:ext>
            </a:extLst>
          </p:cNvPr>
          <p:cNvSpPr txBox="1"/>
          <p:nvPr/>
        </p:nvSpPr>
        <p:spPr>
          <a:xfrm>
            <a:off x="7017026" y="1496120"/>
            <a:ext cx="4257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LOGIN_FILTER 메서드를 통해 </a:t>
            </a:r>
            <a:endParaRPr lang="ko-KR" dirty="0"/>
          </a:p>
          <a:p>
            <a:r>
              <a:rPr lang="ko-KR" altLang="en-US" dirty="0">
                <a:ea typeface="맑은 고딕"/>
              </a:rPr>
              <a:t>아이디가 </a:t>
            </a:r>
            <a:r>
              <a:rPr lang="ko-KR" altLang="en-US" dirty="0" err="1">
                <a:ea typeface="맑은 고딕"/>
              </a:rPr>
              <a:t>중복되는지확인</a:t>
            </a:r>
            <a:endParaRPr lang="ko-KR" dirty="0"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A70F21-C4CA-FA80-7407-0A65DC4F05BF}"/>
              </a:ext>
            </a:extLst>
          </p:cNvPr>
          <p:cNvCxnSpPr>
            <a:cxnSpLocks/>
          </p:cNvCxnSpPr>
          <p:nvPr/>
        </p:nvCxnSpPr>
        <p:spPr>
          <a:xfrm>
            <a:off x="4112511" y="4149098"/>
            <a:ext cx="181193" cy="37310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73BBDB6-134E-0659-B2A3-B39A7D3681DE}"/>
              </a:ext>
            </a:extLst>
          </p:cNvPr>
          <p:cNvSpPr txBox="1"/>
          <p:nvPr/>
        </p:nvSpPr>
        <p:spPr>
          <a:xfrm>
            <a:off x="2155850" y="4494798"/>
            <a:ext cx="46002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Consolas"/>
                <a:ea typeface="맑은 고딕"/>
              </a:rPr>
              <a:t>RESTAURANT_NAME_CHECK2</a:t>
            </a:r>
            <a:r>
              <a:rPr lang="ko-KR" altLang="en-US" dirty="0">
                <a:ea typeface="맑은 고딕"/>
              </a:rPr>
              <a:t> 메서드를 통해 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음식점 이름 중복되는지 확인</a:t>
            </a:r>
            <a:endParaRPr lang="ko-KR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B1A1B6-BDA2-D3A8-147C-1F4C48B59AAB}"/>
              </a:ext>
            </a:extLst>
          </p:cNvPr>
          <p:cNvCxnSpPr/>
          <p:nvPr/>
        </p:nvCxnSpPr>
        <p:spPr>
          <a:xfrm>
            <a:off x="7800620" y="4645415"/>
            <a:ext cx="472252" cy="1883"/>
          </a:xfrm>
          <a:prstGeom prst="straightConnector1">
            <a:avLst/>
          </a:prstGeom>
          <a:ln w="5715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3CFAF61-27E5-C896-5DF0-E4B0F68E05ED}"/>
              </a:ext>
            </a:extLst>
          </p:cNvPr>
          <p:cNvCxnSpPr>
            <a:cxnSpLocks/>
          </p:cNvCxnSpPr>
          <p:nvPr/>
        </p:nvCxnSpPr>
        <p:spPr>
          <a:xfrm>
            <a:off x="7800620" y="2792155"/>
            <a:ext cx="472252" cy="1883"/>
          </a:xfrm>
          <a:prstGeom prst="straightConnector1">
            <a:avLst/>
          </a:prstGeom>
          <a:ln w="5715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9D212B1-503E-0DB5-A725-92984026E55A}"/>
              </a:ext>
            </a:extLst>
          </p:cNvPr>
          <p:cNvCxnSpPr>
            <a:cxnSpLocks/>
          </p:cNvCxnSpPr>
          <p:nvPr/>
        </p:nvCxnSpPr>
        <p:spPr>
          <a:xfrm flipH="1">
            <a:off x="7802502" y="2792156"/>
            <a:ext cx="7526" cy="1883363"/>
          </a:xfrm>
          <a:prstGeom prst="straightConnector1">
            <a:avLst/>
          </a:prstGeom>
          <a:ln w="57150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8DD3868-6CB3-1CCF-181A-E91F2BFCF5B0}"/>
              </a:ext>
            </a:extLst>
          </p:cNvPr>
          <p:cNvCxnSpPr>
            <a:cxnSpLocks/>
          </p:cNvCxnSpPr>
          <p:nvPr/>
        </p:nvCxnSpPr>
        <p:spPr>
          <a:xfrm flipH="1">
            <a:off x="7017026" y="3601194"/>
            <a:ext cx="793002" cy="143210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3F6509-2291-2B24-1516-329BBEA7C56F}"/>
              </a:ext>
            </a:extLst>
          </p:cNvPr>
          <p:cNvSpPr txBox="1"/>
          <p:nvPr/>
        </p:nvSpPr>
        <p:spPr>
          <a:xfrm>
            <a:off x="5102087" y="5361689"/>
            <a:ext cx="30447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Scan</a:t>
            </a:r>
            <a:r>
              <a:rPr lang="ko-KR" altLang="en-US" dirty="0">
                <a:ea typeface="맑은 고딕"/>
              </a:rPr>
              <a:t> 변수를 통해 위치,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음식점 카테고리,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대표음식을 </a:t>
            </a:r>
            <a:r>
              <a:rPr lang="ko-KR" altLang="en-US" dirty="0" err="1">
                <a:ea typeface="맑은 고딕"/>
              </a:rPr>
              <a:t>입력받음</a:t>
            </a:r>
            <a:endParaRPr lang="ko-KR" altLang="en-US" dirty="0"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F7E276-B093-CCC7-B281-4E1CB664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09AD3F-32E3-C8B0-BB65-1184617EE2D1}"/>
              </a:ext>
            </a:extLst>
          </p:cNvPr>
          <p:cNvSpPr txBox="1"/>
          <p:nvPr/>
        </p:nvSpPr>
        <p:spPr>
          <a:xfrm>
            <a:off x="-1" y="1025295"/>
            <a:ext cx="2041071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회원가입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54238-CA21-4B4C-3DC4-F505903049AB}"/>
              </a:ext>
            </a:extLst>
          </p:cNvPr>
          <p:cNvSpPr txBox="1"/>
          <p:nvPr/>
        </p:nvSpPr>
        <p:spPr>
          <a:xfrm>
            <a:off x="6857264" y="166791"/>
            <a:ext cx="38382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ko-KR" sz="2400" dirty="0">
                <a:latin typeface="Malgun Gothic"/>
                <a:ea typeface="Malgun Gothic"/>
              </a:rPr>
              <a:t>OWNER_SIGN_UP</a:t>
            </a:r>
            <a:r>
              <a:rPr lang="ko-KR" altLang="en-US" sz="2400" dirty="0">
                <a:ea typeface="맑은 고딕"/>
              </a:rPr>
              <a:t> 메서드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6572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4F53599-8E9D-8DF6-EA80-C4427250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70" y="3724420"/>
            <a:ext cx="3017330" cy="21963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2A4863-BD82-59B1-ECD3-6945371A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602" y="1025295"/>
            <a:ext cx="3004938" cy="25433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910A38-9CD0-C885-C6C1-878643960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719" y="3691433"/>
            <a:ext cx="3069994" cy="22521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D191DF-AC4D-B27E-5F9E-C28E5E65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719" y="1056419"/>
            <a:ext cx="2964666" cy="21963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3BA06C-CB93-C1E2-6105-EF7907FBD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713" y="448477"/>
            <a:ext cx="3577532" cy="20095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AB408E-AFCA-A297-5E97-C665536A9A4C}"/>
              </a:ext>
            </a:extLst>
          </p:cNvPr>
          <p:cNvSpPr txBox="1"/>
          <p:nvPr/>
        </p:nvSpPr>
        <p:spPr>
          <a:xfrm>
            <a:off x="8467277" y="2708757"/>
            <a:ext cx="33371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지난 </a:t>
            </a:r>
            <a:r>
              <a:rPr lang="en-US" altLang="ko-KR" dirty="0"/>
              <a:t>1</a:t>
            </a:r>
            <a:r>
              <a:rPr lang="ko-KR" altLang="en-US" dirty="0"/>
              <a:t>년간 점심 및 저녁 </a:t>
            </a:r>
            <a:endParaRPr lang="en-US" altLang="ko-KR" dirty="0"/>
          </a:p>
          <a:p>
            <a:r>
              <a:rPr lang="ko-KR" altLang="en-US" dirty="0"/>
              <a:t>관련 연관 검색어 순위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메뉴 추천 및 유사한검색어가 상위권에 위치해 있음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80A92AB-4A20-80C5-BD33-D4E94612CBC5}"/>
              </a:ext>
            </a:extLst>
          </p:cNvPr>
          <p:cNvSpPr/>
          <p:nvPr/>
        </p:nvSpPr>
        <p:spPr>
          <a:xfrm>
            <a:off x="1796766" y="1766885"/>
            <a:ext cx="1173487" cy="3136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53734A-6C0A-A262-26B3-8E8F750A6890}"/>
              </a:ext>
            </a:extLst>
          </p:cNvPr>
          <p:cNvSpPr/>
          <p:nvPr/>
        </p:nvSpPr>
        <p:spPr>
          <a:xfrm>
            <a:off x="4986719" y="4125300"/>
            <a:ext cx="1173487" cy="3136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0F76404-E270-4370-B87E-D2CCB330C7CD}"/>
              </a:ext>
            </a:extLst>
          </p:cNvPr>
          <p:cNvSpPr/>
          <p:nvPr/>
        </p:nvSpPr>
        <p:spPr>
          <a:xfrm>
            <a:off x="1806043" y="2458044"/>
            <a:ext cx="1173487" cy="3136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F30118-DA3F-756A-5FBD-E0107B22674F}"/>
              </a:ext>
            </a:extLst>
          </p:cNvPr>
          <p:cNvSpPr/>
          <p:nvPr/>
        </p:nvSpPr>
        <p:spPr>
          <a:xfrm>
            <a:off x="1719763" y="4452176"/>
            <a:ext cx="1173487" cy="3136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924D5D8-9375-7CE9-5670-FF17DFC1C487}"/>
              </a:ext>
            </a:extLst>
          </p:cNvPr>
          <p:cNvSpPr/>
          <p:nvPr/>
        </p:nvSpPr>
        <p:spPr>
          <a:xfrm>
            <a:off x="1771727" y="2098121"/>
            <a:ext cx="1173487" cy="3136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078A4A-BE02-0352-205F-97B3BDE42D5A}"/>
              </a:ext>
            </a:extLst>
          </p:cNvPr>
          <p:cNvSpPr/>
          <p:nvPr/>
        </p:nvSpPr>
        <p:spPr>
          <a:xfrm>
            <a:off x="5036038" y="4474041"/>
            <a:ext cx="1173487" cy="3136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E51BB39-6460-77E6-FFE0-ADC9ED36C537}"/>
              </a:ext>
            </a:extLst>
          </p:cNvPr>
          <p:cNvSpPr/>
          <p:nvPr/>
        </p:nvSpPr>
        <p:spPr>
          <a:xfrm>
            <a:off x="1723879" y="4826473"/>
            <a:ext cx="1173487" cy="3136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C871E86-45C6-186D-B38F-19B1A653C95B}"/>
              </a:ext>
            </a:extLst>
          </p:cNvPr>
          <p:cNvSpPr/>
          <p:nvPr/>
        </p:nvSpPr>
        <p:spPr>
          <a:xfrm>
            <a:off x="1717253" y="4107440"/>
            <a:ext cx="1173487" cy="3136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E8CB0-05A0-AE56-2AC2-55B83C8235D9}"/>
              </a:ext>
            </a:extLst>
          </p:cNvPr>
          <p:cNvSpPr txBox="1"/>
          <p:nvPr/>
        </p:nvSpPr>
        <p:spPr>
          <a:xfrm>
            <a:off x="0" y="1025295"/>
            <a:ext cx="1350300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0128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A07D9D-95D0-8697-3D1D-CDBD587D5D5C}"/>
              </a:ext>
            </a:extLst>
          </p:cNvPr>
          <p:cNvSpPr txBox="1"/>
          <p:nvPr/>
        </p:nvSpPr>
        <p:spPr>
          <a:xfrm>
            <a:off x="8653587" y="1337606"/>
            <a:ext cx="21469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Do</a:t>
            </a:r>
            <a:r>
              <a:rPr lang="ko-KR" altLang="en-US" dirty="0">
                <a:ea typeface="맑은 고딕"/>
              </a:rPr>
              <a:t> ~ </a:t>
            </a:r>
            <a:r>
              <a:rPr lang="ko-KR" altLang="en-US" dirty="0" err="1">
                <a:ea typeface="맑은 고딕"/>
              </a:rPr>
              <a:t>while</a:t>
            </a:r>
            <a:r>
              <a:rPr lang="ko-KR" altLang="en-US" dirty="0">
                <a:ea typeface="맑은 고딕"/>
              </a:rPr>
              <a:t> 문을 통해 중복되지 않은 음식점 이름을 </a:t>
            </a:r>
            <a:r>
              <a:rPr lang="ko-KR" altLang="en-US" dirty="0" err="1">
                <a:ea typeface="맑은 고딕"/>
              </a:rPr>
              <a:t>받을때확인</a:t>
            </a:r>
            <a:endParaRPr lang="ko-KR" altLang="en-US" dirty="0">
              <a:ea typeface="맑은 고딕"/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11BFD80-9307-ADDE-CD97-44AA0AB1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10" y="1069157"/>
            <a:ext cx="6553199" cy="4063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20958D-244F-372E-94A4-0DEE5C800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2B826-FD9E-6925-1E34-8702543AB891}"/>
              </a:ext>
            </a:extLst>
          </p:cNvPr>
          <p:cNvSpPr txBox="1"/>
          <p:nvPr/>
        </p:nvSpPr>
        <p:spPr>
          <a:xfrm>
            <a:off x="-1" y="1025295"/>
            <a:ext cx="2041071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회원가입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4F152-9568-4348-2EC2-0A7F90D27CDA}"/>
              </a:ext>
            </a:extLst>
          </p:cNvPr>
          <p:cNvSpPr txBox="1"/>
          <p:nvPr/>
        </p:nvSpPr>
        <p:spPr>
          <a:xfrm>
            <a:off x="6857264" y="166791"/>
            <a:ext cx="50895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ko-KR" sz="2400" dirty="0">
                <a:latin typeface="Consolas"/>
                <a:ea typeface="맑은 고딕"/>
              </a:rPr>
              <a:t>RESTAURANT_NAME_CHECK2</a:t>
            </a:r>
            <a:r>
              <a:rPr lang="ko-KR" altLang="en-US" sz="2400" dirty="0">
                <a:ea typeface="맑은 고딕"/>
              </a:rPr>
              <a:t> 메서드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15734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843A393-5314-A55B-A4B6-6AF88AA5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81" y="1342652"/>
            <a:ext cx="3132955" cy="3693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30DC0D0-ADC1-217C-9BD3-67B73241F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002" y="2303539"/>
            <a:ext cx="4608937" cy="31959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766D7CA-A535-E22F-ED14-D36A8BC40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815" y="3969967"/>
            <a:ext cx="5222463" cy="3467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562EE87-A297-F22E-D1FE-BDA17DE9E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002" y="3687543"/>
            <a:ext cx="4608937" cy="31959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82830D3-1583-05FA-2493-9140BAAE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438" y="4582424"/>
            <a:ext cx="3132955" cy="36933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77CE1C-1F5D-F66D-6B96-8AD4588A5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438" y="5151539"/>
            <a:ext cx="6453128" cy="11268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DC7264-D028-BABE-B2B5-FB2C7AAE47CA}"/>
              </a:ext>
            </a:extLst>
          </p:cNvPr>
          <p:cNvSpPr txBox="1"/>
          <p:nvPr/>
        </p:nvSpPr>
        <p:spPr>
          <a:xfrm>
            <a:off x="7490828" y="1299750"/>
            <a:ext cx="399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화면을 구성하고 사용자가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입력한 데이터를 반환함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0E4AB5-EABE-29C8-4E37-15817CCADEFE}"/>
              </a:ext>
            </a:extLst>
          </p:cNvPr>
          <p:cNvSpPr txBox="1"/>
          <p:nvPr/>
        </p:nvSpPr>
        <p:spPr>
          <a:xfrm>
            <a:off x="6564263" y="2699895"/>
            <a:ext cx="539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사용자 입력 데이터를 기반으로 </a:t>
            </a:r>
            <a:r>
              <a:rPr lang="en-US" altLang="ko-KR" dirty="0"/>
              <a:t>SQL</a:t>
            </a:r>
            <a:r>
              <a:rPr lang="ko-KR" altLang="en-US" dirty="0"/>
              <a:t>문을 작성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0CA954-71C7-36DA-B1FD-4F82A31DE810}"/>
              </a:ext>
            </a:extLst>
          </p:cNvPr>
          <p:cNvSpPr txBox="1"/>
          <p:nvPr/>
        </p:nvSpPr>
        <p:spPr>
          <a:xfrm>
            <a:off x="7368264" y="3884169"/>
            <a:ext cx="4689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SQL</a:t>
            </a:r>
            <a:r>
              <a:rPr lang="ko-KR" altLang="en-US" dirty="0"/>
              <a:t>문으로 </a:t>
            </a:r>
            <a:r>
              <a:rPr lang="en-US" altLang="ko-KR" dirty="0"/>
              <a:t>DB</a:t>
            </a:r>
            <a:r>
              <a:rPr lang="ko-KR" altLang="en-US" dirty="0"/>
              <a:t>에서 정보를 가져오고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배열형식으로 반환함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837E53-E6B3-7AE4-9C9A-8B73178D290E}"/>
              </a:ext>
            </a:extLst>
          </p:cNvPr>
          <p:cNvSpPr txBox="1"/>
          <p:nvPr/>
        </p:nvSpPr>
        <p:spPr>
          <a:xfrm>
            <a:off x="8335617" y="5391797"/>
            <a:ext cx="342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추천 버튼</a:t>
            </a:r>
            <a:r>
              <a:rPr lang="en-US" altLang="ko-KR" dirty="0"/>
              <a:t>(btn41)</a:t>
            </a:r>
            <a:r>
              <a:rPr lang="ko-KR" altLang="en-US" dirty="0"/>
              <a:t>을 누르면 </a:t>
            </a:r>
            <a:endParaRPr lang="en-US" altLang="ko-KR" dirty="0"/>
          </a:p>
          <a:p>
            <a:r>
              <a:rPr lang="ko-KR" altLang="en-US" dirty="0"/>
              <a:t>반환된 배열</a:t>
            </a:r>
            <a:r>
              <a:rPr lang="en-US" altLang="ko-KR" dirty="0"/>
              <a:t>(</a:t>
            </a:r>
            <a:r>
              <a:rPr lang="ko-KR" altLang="en-US" dirty="0"/>
              <a:t>추천음식점</a:t>
            </a:r>
            <a:r>
              <a:rPr lang="en-US" altLang="ko-KR" dirty="0"/>
              <a:t>)</a:t>
            </a:r>
            <a:r>
              <a:rPr lang="ko-KR" altLang="en-US" dirty="0"/>
              <a:t>을 보여줌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BD8E47-8F04-B43A-62EC-F7F6252B5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827" y="3038271"/>
            <a:ext cx="2311156" cy="2820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82BF9-4017-DA98-F352-9E404C0F7771}"/>
              </a:ext>
            </a:extLst>
          </p:cNvPr>
          <p:cNvSpPr txBox="1"/>
          <p:nvPr/>
        </p:nvSpPr>
        <p:spPr>
          <a:xfrm>
            <a:off x="6768007" y="214121"/>
            <a:ext cx="399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 성공 이후 나오는 랜덤추천</a:t>
            </a:r>
            <a:endParaRPr lang="en-US" altLang="ko-KR" sz="2000" dirty="0"/>
          </a:p>
          <a:p>
            <a:r>
              <a:rPr lang="ko-KR" altLang="en-US" sz="2000" dirty="0"/>
              <a:t>데이터 흐름순서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4743CD8-0946-73D3-D21C-E57C843C7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316" y="1692294"/>
            <a:ext cx="5228948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OutputFrame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user_name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B58AD98-4294-5E7C-9CD3-2A9587509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861" y="2586554"/>
            <a:ext cx="2991775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Boolean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[][]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StringBuilder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StringBuilder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19468FE-AAF4-5462-D483-C02D38BD0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681" y="4926273"/>
            <a:ext cx="5228948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OutputFrame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user_name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6E35F-BA02-F2F7-B2E8-C2285814E2CA}"/>
              </a:ext>
            </a:extLst>
          </p:cNvPr>
          <p:cNvSpPr txBox="1"/>
          <p:nvPr/>
        </p:nvSpPr>
        <p:spPr>
          <a:xfrm>
            <a:off x="-1" y="1025295"/>
            <a:ext cx="1967593" cy="54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EFC6B-556A-67D8-AD81-AB13EFE08D51}"/>
              </a:ext>
            </a:extLst>
          </p:cNvPr>
          <p:cNvSpPr txBox="1"/>
          <p:nvPr/>
        </p:nvSpPr>
        <p:spPr>
          <a:xfrm>
            <a:off x="1058807" y="124887"/>
            <a:ext cx="35979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1. GUI   2. SQL   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630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42B85-0F95-44A6-0991-BB0062C9EEFB}"/>
              </a:ext>
            </a:extLst>
          </p:cNvPr>
          <p:cNvSpPr txBox="1"/>
          <p:nvPr/>
        </p:nvSpPr>
        <p:spPr>
          <a:xfrm>
            <a:off x="7348330" y="1562607"/>
            <a:ext cx="47972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버튼은 </a:t>
            </a:r>
            <a:r>
              <a:rPr lang="en-US" altLang="ko-KR" dirty="0"/>
              <a:t>ON/OFF</a:t>
            </a:r>
            <a:r>
              <a:rPr lang="ko-KR" altLang="en-US" dirty="0"/>
              <a:t>처럼 작동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 상태와 동일하게 움직이는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boolean</a:t>
            </a:r>
            <a:r>
              <a:rPr lang="ko-KR" altLang="en-US" dirty="0"/>
              <a:t>값을</a:t>
            </a:r>
            <a:r>
              <a:rPr lang="en-US" altLang="ko-KR" dirty="0"/>
              <a:t> </a:t>
            </a:r>
            <a:r>
              <a:rPr lang="ko-KR" altLang="en-US" dirty="0"/>
              <a:t>생성하여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외부로 반환하기 위한 </a:t>
            </a:r>
            <a:r>
              <a:rPr lang="en-US" altLang="ko-KR" dirty="0"/>
              <a:t>Boolean </a:t>
            </a:r>
            <a:r>
              <a:rPr lang="ko-KR" altLang="en-US" dirty="0"/>
              <a:t>배열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배열 주소와 변수명을 임의로 맞추기 위해</a:t>
            </a:r>
            <a:endParaRPr lang="en-US" altLang="ko-KR" dirty="0"/>
          </a:p>
          <a:p>
            <a:r>
              <a:rPr lang="en-US" altLang="ko-KR" dirty="0"/>
              <a:t>False</a:t>
            </a:r>
            <a:r>
              <a:rPr lang="ko-KR" altLang="en-US" dirty="0"/>
              <a:t>값을 </a:t>
            </a:r>
            <a:r>
              <a:rPr lang="ko-KR" altLang="en-US" dirty="0" err="1"/>
              <a:t>선언해둠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JFrame</a:t>
            </a:r>
            <a:r>
              <a:rPr lang="ko-KR" altLang="en-US" dirty="0"/>
              <a:t>을 상속받지 않아</a:t>
            </a:r>
            <a:endParaRPr lang="en-US" altLang="ko-KR" dirty="0"/>
          </a:p>
          <a:p>
            <a:r>
              <a:rPr lang="ko-KR" altLang="en-US" dirty="0"/>
              <a:t>생성자를 통해 </a:t>
            </a:r>
            <a:r>
              <a:rPr lang="ko-KR" altLang="en-US" dirty="0" err="1"/>
              <a:t>불러움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0CD8DF-8731-4A4D-C1F3-E1F25209B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56" y="1477617"/>
            <a:ext cx="5774899" cy="334379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67CF2E0-DD3B-9206-1CB6-3781416F2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796" y="2298878"/>
            <a:ext cx="2974019" cy="4308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  <a:t>@Override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actionPerformed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ActionEvent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9AA0C-3F13-24B5-E08C-EE37F62FCE7C}"/>
              </a:ext>
            </a:extLst>
          </p:cNvPr>
          <p:cNvSpPr txBox="1"/>
          <p:nvPr/>
        </p:nvSpPr>
        <p:spPr>
          <a:xfrm>
            <a:off x="0" y="1025295"/>
            <a:ext cx="189411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6EA86-CF20-C4A2-5CE3-197B62E325B2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PrintFrame.class</a:t>
            </a:r>
            <a:r>
              <a:rPr kumimoji="1" lang="ko-KR" altLang="en-US" dirty="0"/>
              <a:t> 변수선언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FD459-9A38-B9FD-A313-1C1C0C4E57DE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GUI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2. SQL   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ACB0D-AD9E-1D02-C042-EBA3F82703BC}"/>
              </a:ext>
            </a:extLst>
          </p:cNvPr>
          <p:cNvSpPr txBox="1"/>
          <p:nvPr/>
        </p:nvSpPr>
        <p:spPr>
          <a:xfrm>
            <a:off x="7104585" y="975127"/>
            <a:ext cx="4545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PrintFram</a:t>
            </a:r>
            <a:r>
              <a:rPr lang="ko-KR" altLang="en-US" dirty="0"/>
              <a:t> 랜덤 기능을 구현하는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9456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CAE9D5-5F25-349B-D6B2-271517A50CFC}"/>
              </a:ext>
            </a:extLst>
          </p:cNvPr>
          <p:cNvSpPr txBox="1"/>
          <p:nvPr/>
        </p:nvSpPr>
        <p:spPr>
          <a:xfrm>
            <a:off x="6328362" y="1179940"/>
            <a:ext cx="4873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부모 프레임 생성 및 설정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자식 컴포넌트 생성 및 설정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8690D0-7C8C-9567-D799-F1F97481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49" y="4201506"/>
            <a:ext cx="5750110" cy="2483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99DEE1-D824-A55F-DE43-0D731FCB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992" y="2023608"/>
            <a:ext cx="3617179" cy="4661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1E420B-E94B-F2F8-60ED-EA94A97B4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021" y="2112457"/>
            <a:ext cx="6122356" cy="1976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D96FE2-5728-8FDE-B507-68B3B414C43B}"/>
              </a:ext>
            </a:extLst>
          </p:cNvPr>
          <p:cNvSpPr txBox="1"/>
          <p:nvPr/>
        </p:nvSpPr>
        <p:spPr>
          <a:xfrm>
            <a:off x="0" y="1025295"/>
            <a:ext cx="189411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3652A-1EC9-8030-3307-CE8C341BB01E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PrintFrame.class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OutputFrame.method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F73E6-035C-97A5-3198-820AADA04592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GUI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2. SQL   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15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CAE9D5-5F25-349B-D6B2-271517A50CFC}"/>
              </a:ext>
            </a:extLst>
          </p:cNvPr>
          <p:cNvSpPr txBox="1"/>
          <p:nvPr/>
        </p:nvSpPr>
        <p:spPr>
          <a:xfrm>
            <a:off x="6692347" y="1251857"/>
            <a:ext cx="487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자식 컴포넌트 생성 및 설정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30E4A0-CB2D-D06E-5B75-8D4AE427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80" y="2064669"/>
            <a:ext cx="8836172" cy="4221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ECE20-46E4-9539-753C-25C5805F1BE8}"/>
              </a:ext>
            </a:extLst>
          </p:cNvPr>
          <p:cNvSpPr txBox="1"/>
          <p:nvPr/>
        </p:nvSpPr>
        <p:spPr>
          <a:xfrm>
            <a:off x="6777246" y="1658263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색상과 글자폰트</a:t>
            </a:r>
            <a:r>
              <a:rPr lang="en-US" altLang="ko-KR" dirty="0"/>
              <a:t>,</a:t>
            </a:r>
            <a:r>
              <a:rPr lang="ko-KR" altLang="en-US" dirty="0"/>
              <a:t>크기 설정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E2CA0-3DF4-7D07-83CF-BEEE92A9C251}"/>
              </a:ext>
            </a:extLst>
          </p:cNvPr>
          <p:cNvSpPr txBox="1"/>
          <p:nvPr/>
        </p:nvSpPr>
        <p:spPr>
          <a:xfrm>
            <a:off x="0" y="1025295"/>
            <a:ext cx="189411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965563-4E13-716F-C7CC-DDE64785E08F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PrintFrame.class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OutputFrame.method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F387B-4E5E-43C9-DC3D-ADA4B7DE2FC6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GUI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2. SQL   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24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6E081E-2718-5BAF-492E-4D684EA9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31" y="1430394"/>
            <a:ext cx="5424775" cy="4842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D8813-5CD9-929A-9A80-40DAA934061C}"/>
              </a:ext>
            </a:extLst>
          </p:cNvPr>
          <p:cNvSpPr txBox="1"/>
          <p:nvPr/>
        </p:nvSpPr>
        <p:spPr>
          <a:xfrm>
            <a:off x="7666994" y="2046621"/>
            <a:ext cx="40016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자식 컴포넌트 이벤트 정의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btn11(</a:t>
            </a:r>
            <a:r>
              <a:rPr lang="ko-KR" altLang="en-US" dirty="0"/>
              <a:t>식당 카테고리 </a:t>
            </a:r>
            <a:r>
              <a:rPr lang="en-US" altLang="ko-KR" dirty="0"/>
              <a:t>“</a:t>
            </a:r>
            <a:r>
              <a:rPr lang="ko-KR" altLang="en-US" dirty="0"/>
              <a:t>전체</a:t>
            </a:r>
            <a:r>
              <a:rPr lang="en-US" altLang="ko-KR" dirty="0"/>
              <a:t>”</a:t>
            </a:r>
            <a:r>
              <a:rPr lang="ko-KR" altLang="en-US" dirty="0"/>
              <a:t> 선택버튼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ON ↔ OFF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66FB8-5D80-C922-74C4-6A49C9DBDFAD}"/>
              </a:ext>
            </a:extLst>
          </p:cNvPr>
          <p:cNvSpPr txBox="1"/>
          <p:nvPr/>
        </p:nvSpPr>
        <p:spPr>
          <a:xfrm>
            <a:off x="0" y="1025295"/>
            <a:ext cx="189411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C4B45-4CF8-716E-11A6-D7A33BC4E36B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PrintFrame.class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OutputFrame.method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BB4CF-2AAC-D083-9A34-90BBEF3B0369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GUI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2. SQL   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058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CAE9D5-5F25-349B-D6B2-271517A50CFC}"/>
              </a:ext>
            </a:extLst>
          </p:cNvPr>
          <p:cNvSpPr txBox="1"/>
          <p:nvPr/>
        </p:nvSpPr>
        <p:spPr>
          <a:xfrm>
            <a:off x="7447720" y="1118968"/>
            <a:ext cx="379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자식 컴포넌트 이벤트 정의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A7AE50-8221-F5EA-3102-E49259E7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63" y="628287"/>
            <a:ext cx="3592101" cy="591548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CFF3AB0-1C7E-5136-DB15-A97037BC7346}"/>
              </a:ext>
            </a:extLst>
          </p:cNvPr>
          <p:cNvSpPr/>
          <p:nvPr/>
        </p:nvSpPr>
        <p:spPr>
          <a:xfrm>
            <a:off x="3094104" y="1439003"/>
            <a:ext cx="3911017" cy="46601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612D906-3E90-8198-7965-5FF46C954CA7}"/>
              </a:ext>
            </a:extLst>
          </p:cNvPr>
          <p:cNvSpPr/>
          <p:nvPr/>
        </p:nvSpPr>
        <p:spPr>
          <a:xfrm rot="2615008">
            <a:off x="7013710" y="2024938"/>
            <a:ext cx="868017" cy="24516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08D2A0-C6E0-5CE9-14DC-90E798F72DDE}"/>
              </a:ext>
            </a:extLst>
          </p:cNvPr>
          <p:cNvSpPr txBox="1"/>
          <p:nvPr/>
        </p:nvSpPr>
        <p:spPr>
          <a:xfrm>
            <a:off x="7607176" y="2662697"/>
            <a:ext cx="379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에러 방지를 위해</a:t>
            </a:r>
            <a:endParaRPr lang="en-US" altLang="ko-KR" dirty="0"/>
          </a:p>
          <a:p>
            <a:r>
              <a:rPr lang="ko-KR" altLang="en-US" dirty="0"/>
              <a:t>아무것도 선택되어 있지 않으면</a:t>
            </a:r>
            <a:endParaRPr lang="en-US" altLang="ko-KR" dirty="0"/>
          </a:p>
          <a:p>
            <a:r>
              <a:rPr lang="ko-KR" altLang="en-US" dirty="0"/>
              <a:t>반응하지 않음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BF7453-CF72-86D2-292E-D370E070E981}"/>
              </a:ext>
            </a:extLst>
          </p:cNvPr>
          <p:cNvSpPr txBox="1"/>
          <p:nvPr/>
        </p:nvSpPr>
        <p:spPr>
          <a:xfrm>
            <a:off x="7447718" y="4110160"/>
            <a:ext cx="3656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Btn11</a:t>
            </a:r>
            <a:r>
              <a:rPr lang="ko-KR" altLang="en-US" dirty="0"/>
              <a:t>은 전체를 선택하는 버튼</a:t>
            </a:r>
            <a:endParaRPr lang="en-US" altLang="ko-KR" dirty="0"/>
          </a:p>
          <a:p>
            <a:r>
              <a:rPr lang="ko-KR" altLang="en-US" dirty="0"/>
              <a:t>클릭할 경우 다른 버튼은 해제됨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9FE98-ADDE-48DD-7D72-E23F5BCDBF8C}"/>
              </a:ext>
            </a:extLst>
          </p:cNvPr>
          <p:cNvSpPr txBox="1"/>
          <p:nvPr/>
        </p:nvSpPr>
        <p:spPr>
          <a:xfrm>
            <a:off x="7607176" y="1574849"/>
            <a:ext cx="3968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btn11(</a:t>
            </a:r>
            <a:r>
              <a:rPr lang="ko-KR" altLang="en-US" dirty="0"/>
              <a:t>식당 카테고리 </a:t>
            </a:r>
            <a:r>
              <a:rPr lang="en-US" altLang="ko-KR" dirty="0"/>
              <a:t>“</a:t>
            </a:r>
            <a:r>
              <a:rPr lang="ko-KR" altLang="en-US" dirty="0"/>
              <a:t>전체</a:t>
            </a:r>
            <a:r>
              <a:rPr lang="en-US" altLang="ko-KR" dirty="0"/>
              <a:t>”</a:t>
            </a:r>
            <a:r>
              <a:rPr lang="ko-KR" altLang="en-US" dirty="0"/>
              <a:t>선택버튼</a:t>
            </a:r>
            <a:r>
              <a:rPr lang="en-US" altLang="ko-KR" dirty="0"/>
              <a:t>)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1FC02415-4AA6-4D5F-5492-B0DFE5FF61C4}"/>
              </a:ext>
            </a:extLst>
          </p:cNvPr>
          <p:cNvSpPr/>
          <p:nvPr/>
        </p:nvSpPr>
        <p:spPr>
          <a:xfrm>
            <a:off x="5895433" y="2560715"/>
            <a:ext cx="1482246" cy="3389791"/>
          </a:xfrm>
          <a:prstGeom prst="rightBrace">
            <a:avLst>
              <a:gd name="adj1" fmla="val 17137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8597B-F00A-0701-485A-51137370B326}"/>
              </a:ext>
            </a:extLst>
          </p:cNvPr>
          <p:cNvSpPr txBox="1"/>
          <p:nvPr/>
        </p:nvSpPr>
        <p:spPr>
          <a:xfrm>
            <a:off x="0" y="1025295"/>
            <a:ext cx="189411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78A3D-4141-1A65-7B57-F982C94C1A4D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PrintFrame.class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OutputFrame.method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74C93-4055-E1AD-76EF-3644CEBDBCBF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GUI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2. SQL   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41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10765EF-11F5-7F93-417B-9BE680808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3" y="1253188"/>
            <a:ext cx="5324475" cy="5086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CAE9D5-5F25-349B-D6B2-271517A50CFC}"/>
              </a:ext>
            </a:extLst>
          </p:cNvPr>
          <p:cNvSpPr txBox="1"/>
          <p:nvPr/>
        </p:nvSpPr>
        <p:spPr>
          <a:xfrm>
            <a:off x="7447720" y="1118968"/>
            <a:ext cx="379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자식 컴포넌트 이벤트 정의</a:t>
            </a:r>
            <a:endParaRPr lang="en-US" altLang="ko-KR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CFF3AB0-1C7E-5136-DB15-A97037BC7346}"/>
              </a:ext>
            </a:extLst>
          </p:cNvPr>
          <p:cNvSpPr/>
          <p:nvPr/>
        </p:nvSpPr>
        <p:spPr>
          <a:xfrm>
            <a:off x="2749722" y="2250876"/>
            <a:ext cx="3911017" cy="92333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612D906-3E90-8198-7965-5FF46C954CA7}"/>
              </a:ext>
            </a:extLst>
          </p:cNvPr>
          <p:cNvSpPr/>
          <p:nvPr/>
        </p:nvSpPr>
        <p:spPr>
          <a:xfrm rot="900000">
            <a:off x="7093269" y="2684760"/>
            <a:ext cx="868017" cy="24516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08D2A0-C6E0-5CE9-14DC-90E798F72DDE}"/>
              </a:ext>
            </a:extLst>
          </p:cNvPr>
          <p:cNvSpPr txBox="1"/>
          <p:nvPr/>
        </p:nvSpPr>
        <p:spPr>
          <a:xfrm>
            <a:off x="8299635" y="2662697"/>
            <a:ext cx="2594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에러 방지를 위해</a:t>
            </a:r>
            <a:endParaRPr lang="en-US" altLang="ko-KR" dirty="0"/>
          </a:p>
          <a:p>
            <a:r>
              <a:rPr lang="ko-KR" altLang="en-US" dirty="0"/>
              <a:t>다른 버튼이 선택 되면</a:t>
            </a:r>
            <a:endParaRPr lang="en-US" altLang="ko-KR" dirty="0"/>
          </a:p>
          <a:p>
            <a:r>
              <a:rPr lang="ko-KR" altLang="en-US" dirty="0"/>
              <a:t>전체 버튼은 꺼짐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DCBAA-4BF4-8290-C129-2320B3555295}"/>
              </a:ext>
            </a:extLst>
          </p:cNvPr>
          <p:cNvSpPr txBox="1"/>
          <p:nvPr/>
        </p:nvSpPr>
        <p:spPr>
          <a:xfrm>
            <a:off x="7663649" y="1679829"/>
            <a:ext cx="3921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btn12(</a:t>
            </a:r>
            <a:r>
              <a:rPr lang="ko-KR" altLang="en-US" dirty="0"/>
              <a:t>식당 카테고리 </a:t>
            </a:r>
            <a:r>
              <a:rPr lang="en-US" altLang="ko-KR" dirty="0"/>
              <a:t>“</a:t>
            </a:r>
            <a:r>
              <a:rPr lang="ko-KR" altLang="en-US" dirty="0"/>
              <a:t>한식</a:t>
            </a:r>
            <a:r>
              <a:rPr lang="en-US" altLang="ko-KR" dirty="0"/>
              <a:t>”</a:t>
            </a:r>
            <a:r>
              <a:rPr lang="ko-KR" altLang="en-US" dirty="0"/>
              <a:t> 선택버튼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ED6C5-0835-E4C2-4CD0-5773ACF89D2C}"/>
              </a:ext>
            </a:extLst>
          </p:cNvPr>
          <p:cNvSpPr txBox="1"/>
          <p:nvPr/>
        </p:nvSpPr>
        <p:spPr>
          <a:xfrm>
            <a:off x="0" y="1025295"/>
            <a:ext cx="189411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1C47A-6A9C-EEFB-01BA-02551CB00C55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PrintFrame.class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OutputFrame.method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03CB6-E88F-2ECC-8B4F-9BE85F353328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GUI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2. SQL   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8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CAE9D5-5F25-349B-D6B2-271517A50CFC}"/>
              </a:ext>
            </a:extLst>
          </p:cNvPr>
          <p:cNvSpPr txBox="1"/>
          <p:nvPr/>
        </p:nvSpPr>
        <p:spPr>
          <a:xfrm>
            <a:off x="7447719" y="1118968"/>
            <a:ext cx="424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부모 프레임에 자식 컴포넌트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부모 프레임을 보이게 함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ED617-1EEC-D90C-94B8-E63C72F6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44" y="2338804"/>
            <a:ext cx="3351764" cy="414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3C3B90-5ACD-9C8C-E940-B611D5376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581" y="1118968"/>
            <a:ext cx="3107013" cy="5367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F56254-5D88-7845-34DA-27218BA883AD}"/>
              </a:ext>
            </a:extLst>
          </p:cNvPr>
          <p:cNvSpPr txBox="1"/>
          <p:nvPr/>
        </p:nvSpPr>
        <p:spPr>
          <a:xfrm>
            <a:off x="0" y="1025295"/>
            <a:ext cx="189411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A44D7-49BD-1DCC-988D-769874ACAB7A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PrintFrame.class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OutputFrame.method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3566A-0C4E-142E-8B54-9D4BB94C0C47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GUI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2. SQL   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72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B1B1A8-A284-99B0-FA87-B7BD65AA5C4C}"/>
              </a:ext>
            </a:extLst>
          </p:cNvPr>
          <p:cNvSpPr txBox="1"/>
          <p:nvPr/>
        </p:nvSpPr>
        <p:spPr>
          <a:xfrm>
            <a:off x="6142383" y="1571588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사용자의 입력 정보에 따라 </a:t>
            </a:r>
            <a:r>
              <a:rPr lang="en-US" altLang="ko-KR" dirty="0"/>
              <a:t>WHERE </a:t>
            </a:r>
            <a:r>
              <a:rPr lang="ko-KR" altLang="en-US" dirty="0"/>
              <a:t>뒤에 조건만 변함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E00BE8-01D3-1700-B824-30FB5236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779" y="841969"/>
            <a:ext cx="4328814" cy="5349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97F425-9BC6-ED1D-86CC-C427675D0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186" y="2484450"/>
            <a:ext cx="8272374" cy="3306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98868A-A94C-F715-3176-D008D60B16C9}"/>
              </a:ext>
            </a:extLst>
          </p:cNvPr>
          <p:cNvSpPr txBox="1"/>
          <p:nvPr/>
        </p:nvSpPr>
        <p:spPr>
          <a:xfrm>
            <a:off x="-1" y="1025295"/>
            <a:ext cx="1681843" cy="559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B6506-08E2-CF88-E38B-9E651BDF7501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QueryStatement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Query.method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91D09-C83A-CA29-4203-ABCA662D8045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1. GUI   </a:t>
            </a:r>
            <a:r>
              <a:rPr lang="en-US" altLang="ko-KR" dirty="0"/>
              <a:t>2. SQL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6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CFCF8A-B8F7-A794-F9E3-33FFB47A3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92" y="829877"/>
            <a:ext cx="4237608" cy="5455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C43162-C54B-8B0F-786F-86D24040B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70" y="1334799"/>
            <a:ext cx="5445422" cy="3352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05ED7B-C589-1F53-4A31-2E17CC8A55F8}"/>
              </a:ext>
            </a:extLst>
          </p:cNvPr>
          <p:cNvSpPr txBox="1"/>
          <p:nvPr/>
        </p:nvSpPr>
        <p:spPr>
          <a:xfrm>
            <a:off x="0" y="1025295"/>
            <a:ext cx="1350300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3805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FE8487-942A-998C-A678-56A970F7A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25" y="1038456"/>
            <a:ext cx="8765277" cy="1667942"/>
          </a:xfrm>
          <a:prstGeom prst="rect">
            <a:avLst/>
          </a:prstGeom>
        </p:spPr>
      </p:pic>
      <p:sp>
        <p:nvSpPr>
          <p:cNvPr id="14" name="화살표: 아래로 구부러짐 13">
            <a:extLst>
              <a:ext uri="{FF2B5EF4-FFF2-40B4-BE49-F238E27FC236}">
                <a16:creationId xmlns:a16="http://schemas.microsoft.com/office/drawing/2014/main" id="{56EEA5F4-2DFE-A0E7-EBD3-022A7FD33EA8}"/>
              </a:ext>
            </a:extLst>
          </p:cNvPr>
          <p:cNvSpPr/>
          <p:nvPr/>
        </p:nvSpPr>
        <p:spPr>
          <a:xfrm rot="16767344">
            <a:off x="490560" y="2355080"/>
            <a:ext cx="3573707" cy="1026207"/>
          </a:xfrm>
          <a:prstGeom prst="curvedDownArrow">
            <a:avLst>
              <a:gd name="adj1" fmla="val 20181"/>
              <a:gd name="adj2" fmla="val 39878"/>
              <a:gd name="adj3" fmla="val 25000"/>
            </a:avLst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막힌 원호 18">
            <a:extLst>
              <a:ext uri="{FF2B5EF4-FFF2-40B4-BE49-F238E27FC236}">
                <a16:creationId xmlns:a16="http://schemas.microsoft.com/office/drawing/2014/main" id="{118834BE-8965-DD92-6F62-4FFD83CDD292}"/>
              </a:ext>
            </a:extLst>
          </p:cNvPr>
          <p:cNvSpPr/>
          <p:nvPr/>
        </p:nvSpPr>
        <p:spPr>
          <a:xfrm rot="15720123">
            <a:off x="1734864" y="4195975"/>
            <a:ext cx="2089819" cy="835437"/>
          </a:xfrm>
          <a:prstGeom prst="blockArc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D209A8-F7D1-0ED0-0E2B-DEC30F3A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57" y="4653849"/>
            <a:ext cx="5166843" cy="2018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2B81D5-AC9A-D77D-6765-B74F3E731698}"/>
              </a:ext>
            </a:extLst>
          </p:cNvPr>
          <p:cNvSpPr txBox="1"/>
          <p:nvPr/>
        </p:nvSpPr>
        <p:spPr>
          <a:xfrm>
            <a:off x="8135160" y="3343887"/>
            <a:ext cx="2895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뒤에 있는 </a:t>
            </a:r>
            <a:r>
              <a:rPr lang="ko-KR" altLang="en-US" dirty="0" err="1"/>
              <a:t>버튼중</a:t>
            </a:r>
            <a:endParaRPr lang="en-US" altLang="ko-KR" dirty="0"/>
          </a:p>
          <a:p>
            <a:r>
              <a:rPr lang="ko-KR" altLang="en-US" dirty="0"/>
              <a:t>선택 되 있지 않은 버튼이  하나라도 있지 않으면</a:t>
            </a:r>
            <a:endParaRPr lang="en-US" altLang="ko-KR" dirty="0"/>
          </a:p>
          <a:p>
            <a:r>
              <a:rPr lang="en-US" altLang="ko-KR" dirty="0"/>
              <a:t>=</a:t>
            </a:r>
            <a:r>
              <a:rPr lang="ko-KR" altLang="en-US" dirty="0"/>
              <a:t>선택이 하나라도 있음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BBF7D9-227F-9FA3-9948-17FCF883A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574" y="2827854"/>
            <a:ext cx="5359043" cy="1764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64195E-6E55-15D3-DF2D-5B3C446C2E90}"/>
              </a:ext>
            </a:extLst>
          </p:cNvPr>
          <p:cNvSpPr txBox="1"/>
          <p:nvPr/>
        </p:nvSpPr>
        <p:spPr>
          <a:xfrm>
            <a:off x="8088454" y="4933752"/>
            <a:ext cx="289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 있는 버튼이 하나도 선택 되 있지 않으면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5B9BBB-07A2-FFB0-1C37-C90BBC914A9B}"/>
              </a:ext>
            </a:extLst>
          </p:cNvPr>
          <p:cNvCxnSpPr>
            <a:cxnSpLocks/>
          </p:cNvCxnSpPr>
          <p:nvPr/>
        </p:nvCxnSpPr>
        <p:spPr>
          <a:xfrm>
            <a:off x="3294803" y="3910922"/>
            <a:ext cx="465181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52AB746-F24F-024F-CC10-6DBE1B9A487E}"/>
              </a:ext>
            </a:extLst>
          </p:cNvPr>
          <p:cNvCxnSpPr>
            <a:cxnSpLocks/>
          </p:cNvCxnSpPr>
          <p:nvPr/>
        </p:nvCxnSpPr>
        <p:spPr>
          <a:xfrm>
            <a:off x="3294803" y="5116085"/>
            <a:ext cx="380978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9ADF14-D504-0274-0480-45B9F285AE36}"/>
              </a:ext>
            </a:extLst>
          </p:cNvPr>
          <p:cNvSpPr txBox="1"/>
          <p:nvPr/>
        </p:nvSpPr>
        <p:spPr>
          <a:xfrm>
            <a:off x="-1" y="1025295"/>
            <a:ext cx="1681843" cy="559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A0DAF-B6A4-DAE7-D3DB-64B1E70C40CB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QueryStatement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Query.method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80A89-00C2-6BED-95DD-DE492C243431}"/>
              </a:ext>
            </a:extLst>
          </p:cNvPr>
          <p:cNvSpPr txBox="1"/>
          <p:nvPr/>
        </p:nvSpPr>
        <p:spPr>
          <a:xfrm>
            <a:off x="10248064" y="1947919"/>
            <a:ext cx="184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전체버튼이 선택되어 있으면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667C98-BAA0-9535-88C8-B682CED52CD4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1. GUI   </a:t>
            </a:r>
            <a:r>
              <a:rPr lang="en-US" altLang="ko-KR" dirty="0"/>
              <a:t>2. SQL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930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B9EA97-9A3B-81E5-BE67-AEDABCD9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96" y="1143000"/>
            <a:ext cx="725057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570B3-0128-4D24-7BA8-E5935F4C2954}"/>
              </a:ext>
            </a:extLst>
          </p:cNvPr>
          <p:cNvSpPr txBox="1"/>
          <p:nvPr/>
        </p:nvSpPr>
        <p:spPr>
          <a:xfrm>
            <a:off x="8882533" y="1251857"/>
            <a:ext cx="3057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음식카테고리</a:t>
            </a:r>
            <a:r>
              <a:rPr lang="ko-KR" altLang="en-US" dirty="0"/>
              <a:t> 조건이 </a:t>
            </a:r>
            <a:r>
              <a:rPr lang="en-US" altLang="ko-KR" dirty="0"/>
              <a:t>“AND”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ko-KR" altLang="en-US" dirty="0" err="1"/>
              <a:t>붙을수</a:t>
            </a:r>
            <a:r>
              <a:rPr lang="ko-KR" altLang="en-US" dirty="0"/>
              <a:t> </a:t>
            </a:r>
            <a:r>
              <a:rPr lang="ko-KR" altLang="en-US" dirty="0" err="1"/>
              <a:t>있게함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GUI</a:t>
            </a:r>
            <a:r>
              <a:rPr lang="ko-KR" altLang="en-US" dirty="0"/>
              <a:t>에서 오류 방지를 해서</a:t>
            </a:r>
            <a:endParaRPr lang="en-US" altLang="ko-KR" dirty="0"/>
          </a:p>
          <a:p>
            <a:r>
              <a:rPr lang="ko-KR" altLang="en-US" dirty="0"/>
              <a:t>쿼리문에서 따로</a:t>
            </a:r>
            <a:endParaRPr lang="en-US" altLang="ko-KR" dirty="0"/>
          </a:p>
          <a:p>
            <a:r>
              <a:rPr lang="ko-KR" altLang="en-US" dirty="0"/>
              <a:t>유효성 검사 부분이 없음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D6190-7EB4-DA72-0440-A89F30AB0F65}"/>
              </a:ext>
            </a:extLst>
          </p:cNvPr>
          <p:cNvSpPr txBox="1"/>
          <p:nvPr/>
        </p:nvSpPr>
        <p:spPr>
          <a:xfrm>
            <a:off x="-1" y="1025295"/>
            <a:ext cx="1681843" cy="559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801A9-3303-069E-5A86-A78717172EE7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QueryStatement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Query.method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D47D8E-0F3D-4BB3-5349-BECC017A0016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1. GUI   </a:t>
            </a:r>
            <a:r>
              <a:rPr lang="en-US" altLang="ko-KR" dirty="0"/>
              <a:t>2. SQL 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3. List  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392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A2F8025-0E3B-70C2-BA95-5310455E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84" y="1118968"/>
            <a:ext cx="7763126" cy="5256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031144-EB73-F421-92CE-D9A72E7528CA}"/>
              </a:ext>
            </a:extLst>
          </p:cNvPr>
          <p:cNvCxnSpPr>
            <a:cxnSpLocks/>
          </p:cNvCxnSpPr>
          <p:nvPr/>
        </p:nvCxnSpPr>
        <p:spPr>
          <a:xfrm>
            <a:off x="4775930" y="3730421"/>
            <a:ext cx="445075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B3DEE1-E06E-F63F-3394-302FD4A04146}"/>
              </a:ext>
            </a:extLst>
          </p:cNvPr>
          <p:cNvSpPr txBox="1"/>
          <p:nvPr/>
        </p:nvSpPr>
        <p:spPr>
          <a:xfrm>
            <a:off x="9435549" y="3199171"/>
            <a:ext cx="310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DistanceSquared</a:t>
            </a:r>
            <a:r>
              <a:rPr lang="en-US" altLang="ko-KR" dirty="0"/>
              <a:t> </a:t>
            </a:r>
            <a:r>
              <a:rPr lang="ko-KR" altLang="en-US" dirty="0"/>
              <a:t>부분에 </a:t>
            </a:r>
            <a:endParaRPr lang="en-US" altLang="ko-KR" dirty="0"/>
          </a:p>
          <a:p>
            <a:r>
              <a:rPr lang="ko-KR" altLang="en-US" dirty="0"/>
              <a:t>루트 및 반올림함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E2C74D-EBBB-F5D0-78EB-985A4F068B47}"/>
              </a:ext>
            </a:extLst>
          </p:cNvPr>
          <p:cNvSpPr txBox="1"/>
          <p:nvPr/>
        </p:nvSpPr>
        <p:spPr>
          <a:xfrm>
            <a:off x="9467425" y="4059925"/>
            <a:ext cx="2522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랜덤 추천을 위해 </a:t>
            </a:r>
            <a:endParaRPr lang="en-US" altLang="ko-KR" dirty="0"/>
          </a:p>
          <a:p>
            <a:r>
              <a:rPr lang="ko-KR" altLang="en-US" dirty="0"/>
              <a:t>배열을 </a:t>
            </a:r>
            <a:r>
              <a:rPr lang="ko-KR" altLang="en-US" dirty="0" err="1"/>
              <a:t>섞어줌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3F34A-2AD0-F842-0235-32FB4A9CB132}"/>
              </a:ext>
            </a:extLst>
          </p:cNvPr>
          <p:cNvSpPr txBox="1"/>
          <p:nvPr/>
        </p:nvSpPr>
        <p:spPr>
          <a:xfrm>
            <a:off x="9467425" y="4997138"/>
            <a:ext cx="252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개의 음식점만 보여줄 예정이기 때문에 불필요한 데이터는 삭제함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C02935-05BE-607D-6351-0DB7F9496671}"/>
              </a:ext>
            </a:extLst>
          </p:cNvPr>
          <p:cNvCxnSpPr>
            <a:cxnSpLocks/>
          </p:cNvCxnSpPr>
          <p:nvPr/>
        </p:nvCxnSpPr>
        <p:spPr>
          <a:xfrm>
            <a:off x="2638184" y="4270221"/>
            <a:ext cx="20670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81B6FF-4D24-7B50-C04D-DD418CDDA38D}"/>
              </a:ext>
            </a:extLst>
          </p:cNvPr>
          <p:cNvCxnSpPr>
            <a:cxnSpLocks/>
          </p:cNvCxnSpPr>
          <p:nvPr/>
        </p:nvCxnSpPr>
        <p:spPr>
          <a:xfrm>
            <a:off x="2823136" y="5522744"/>
            <a:ext cx="206704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66A4CA-ABAA-6DAE-D13C-3D292C8D6C87}"/>
              </a:ext>
            </a:extLst>
          </p:cNvPr>
          <p:cNvSpPr txBox="1"/>
          <p:nvPr/>
        </p:nvSpPr>
        <p:spPr>
          <a:xfrm>
            <a:off x="9467425" y="1162970"/>
            <a:ext cx="310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sb.toString</a:t>
            </a:r>
            <a:r>
              <a:rPr lang="ko-KR" altLang="en-US" dirty="0"/>
              <a:t>을 통해 받아온 </a:t>
            </a:r>
            <a:r>
              <a:rPr lang="en-US" altLang="ko-KR" dirty="0"/>
              <a:t>SQL</a:t>
            </a:r>
            <a:r>
              <a:rPr lang="ko-KR" altLang="en-US" dirty="0"/>
              <a:t>문으로 </a:t>
            </a:r>
            <a:r>
              <a:rPr lang="en-US" altLang="ko-KR" dirty="0"/>
              <a:t>DB </a:t>
            </a:r>
            <a:r>
              <a:rPr lang="ko-KR" altLang="en-US" dirty="0"/>
              <a:t>와 소통함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76055-9D19-438D-7BAD-AC2C9D73820A}"/>
              </a:ext>
            </a:extLst>
          </p:cNvPr>
          <p:cNvSpPr txBox="1"/>
          <p:nvPr/>
        </p:nvSpPr>
        <p:spPr>
          <a:xfrm>
            <a:off x="-1" y="1025295"/>
            <a:ext cx="1681843" cy="559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594AD1-F262-520F-C58B-DC0682550AD8}"/>
              </a:ext>
            </a:extLst>
          </p:cNvPr>
          <p:cNvSpPr txBox="1"/>
          <p:nvPr/>
        </p:nvSpPr>
        <p:spPr>
          <a:xfrm>
            <a:off x="7104585" y="195638"/>
            <a:ext cx="254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QueryStatement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ArraryList</a:t>
            </a:r>
            <a:r>
              <a:rPr kumimoji="1" lang="en-US" altLang="ko-KR" dirty="0"/>
              <a:t>&lt;Output&gt;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1CF41-2FDA-D7BF-7714-BCE42EF9CAF9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1. GUI   2. SQL   </a:t>
            </a:r>
            <a:r>
              <a:rPr lang="en-US" altLang="ko-KR" dirty="0"/>
              <a:t>3. List 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4.Button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23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E318F2-36E9-5799-4682-3ADC8080A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88" y="1201743"/>
            <a:ext cx="8477250" cy="541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4F7D8-1BC4-308E-448D-07B1EA367300}"/>
              </a:ext>
            </a:extLst>
          </p:cNvPr>
          <p:cNvSpPr txBox="1"/>
          <p:nvPr/>
        </p:nvSpPr>
        <p:spPr>
          <a:xfrm>
            <a:off x="10012016" y="2047722"/>
            <a:ext cx="2120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output</a:t>
            </a:r>
            <a:r>
              <a:rPr lang="ko-KR" altLang="en-US" dirty="0"/>
              <a:t>에서 객체 배열을 가져오고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자유롭게 사용하기위해서</a:t>
            </a:r>
            <a:endParaRPr lang="en-US" altLang="ko-KR" dirty="0"/>
          </a:p>
          <a:p>
            <a:r>
              <a:rPr lang="ko-KR" altLang="en-US" dirty="0"/>
              <a:t>배열을 생성하고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배열에 담아둠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CD32B-7082-0708-C5C5-DBB4EC7D5BCA}"/>
              </a:ext>
            </a:extLst>
          </p:cNvPr>
          <p:cNvSpPr txBox="1"/>
          <p:nvPr/>
        </p:nvSpPr>
        <p:spPr>
          <a:xfrm>
            <a:off x="-1" y="1025295"/>
            <a:ext cx="1698171" cy="536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C136B-E921-06D2-0D84-E208EF37AA6A}"/>
              </a:ext>
            </a:extLst>
          </p:cNvPr>
          <p:cNvSpPr txBox="1"/>
          <p:nvPr/>
        </p:nvSpPr>
        <p:spPr>
          <a:xfrm>
            <a:off x="7104585" y="195638"/>
            <a:ext cx="290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PrintFrame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OutputFrame.method</a:t>
            </a:r>
            <a:r>
              <a:rPr kumimoji="1" lang="en-US" altLang="ko-KR" dirty="0"/>
              <a:t> btn41_action</a:t>
            </a:r>
            <a:r>
              <a:rPr lang="en-US" altLang="ko-KR" dirty="0"/>
              <a:t>(</a:t>
            </a:r>
            <a:r>
              <a:rPr lang="ko-KR" altLang="en-US" dirty="0"/>
              <a:t>음식점 추천</a:t>
            </a:r>
            <a:r>
              <a:rPr lang="en-US" altLang="ko-KR" dirty="0"/>
              <a:t>)</a:t>
            </a:r>
          </a:p>
          <a:p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F84CA-EF7A-F95F-5DCA-C3B20132FF8E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1. GUI   2. SQL   3. List  </a:t>
            </a:r>
            <a:r>
              <a:rPr lang="en-US" altLang="ko-KR" dirty="0"/>
              <a:t>4.Button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194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72F56F-8A56-D44D-296F-6E4B90371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70" y="1156623"/>
            <a:ext cx="6979376" cy="5465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643AAD-A66C-AA8E-04F7-C41855B1B7E7}"/>
              </a:ext>
            </a:extLst>
          </p:cNvPr>
          <p:cNvSpPr txBox="1"/>
          <p:nvPr/>
        </p:nvSpPr>
        <p:spPr>
          <a:xfrm>
            <a:off x="8558300" y="1166842"/>
            <a:ext cx="3546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담아둔 배열을 </a:t>
            </a:r>
            <a:r>
              <a:rPr lang="en-US" altLang="ko-KR" dirty="0" err="1"/>
              <a:t>Set.Text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추천 음식점리스트를 </a:t>
            </a:r>
            <a:endParaRPr lang="en-US" altLang="ko-KR" dirty="0"/>
          </a:p>
          <a:p>
            <a:r>
              <a:rPr lang="ko-KR" altLang="en-US" dirty="0"/>
              <a:t>화면에 보여줌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조건에 맞는 음식점이</a:t>
            </a:r>
            <a:r>
              <a:rPr lang="en-US" altLang="ko-KR" dirty="0"/>
              <a:t> 1~4</a:t>
            </a:r>
            <a:r>
              <a:rPr lang="ko-KR" altLang="en-US" dirty="0" err="1"/>
              <a:t>일때나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조건에 맞는 음식점이 </a:t>
            </a:r>
            <a:r>
              <a:rPr lang="ko-KR" altLang="en-US" dirty="0" err="1"/>
              <a:t>없을때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깔끔하게 보여줌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AAC7A-72D9-87C8-CC1A-91683C8240EC}"/>
              </a:ext>
            </a:extLst>
          </p:cNvPr>
          <p:cNvSpPr txBox="1"/>
          <p:nvPr/>
        </p:nvSpPr>
        <p:spPr>
          <a:xfrm>
            <a:off x="-1" y="1025295"/>
            <a:ext cx="1698171" cy="559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</a:t>
            </a:r>
            <a:r>
              <a:rPr lang="ko-KR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11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D75AF-110A-0331-8FE7-214AD9971E5E}"/>
              </a:ext>
            </a:extLst>
          </p:cNvPr>
          <p:cNvSpPr txBox="1"/>
          <p:nvPr/>
        </p:nvSpPr>
        <p:spPr>
          <a:xfrm>
            <a:off x="7104585" y="195638"/>
            <a:ext cx="290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PrintFrame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OutputFrame.method</a:t>
            </a:r>
            <a:r>
              <a:rPr kumimoji="1" lang="en-US" altLang="ko-KR" dirty="0"/>
              <a:t> btn41_action</a:t>
            </a:r>
            <a:r>
              <a:rPr lang="en-US" altLang="ko-KR" dirty="0"/>
              <a:t>(</a:t>
            </a:r>
            <a:r>
              <a:rPr lang="ko-KR" altLang="en-US" dirty="0"/>
              <a:t>음식점 추천</a:t>
            </a:r>
            <a:r>
              <a:rPr lang="en-US" altLang="ko-KR" dirty="0"/>
              <a:t>)</a:t>
            </a:r>
          </a:p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6BED28-E647-E798-C033-28277E7BBE49}"/>
              </a:ext>
            </a:extLst>
          </p:cNvPr>
          <p:cNvSpPr txBox="1"/>
          <p:nvPr/>
        </p:nvSpPr>
        <p:spPr>
          <a:xfrm>
            <a:off x="1058807" y="124887"/>
            <a:ext cx="359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</a:rPr>
              <a:t>1. GUI   2. SQL   3. List  </a:t>
            </a:r>
            <a:r>
              <a:rPr lang="en-US" altLang="ko-KR" dirty="0"/>
              <a:t>4.Button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709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4E3185C-6228-D6B6-F6AE-FD4CABAB8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33" y="1156299"/>
            <a:ext cx="6183342" cy="3065682"/>
          </a:xfr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C4370ED-B7CB-DC1E-EAF7-555ABD01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04" y="4162533"/>
            <a:ext cx="4045633" cy="2473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4E3D2-07FE-4A11-0CB6-06AA8827D6CF}"/>
              </a:ext>
            </a:extLst>
          </p:cNvPr>
          <p:cNvSpPr txBox="1"/>
          <p:nvPr/>
        </p:nvSpPr>
        <p:spPr>
          <a:xfrm>
            <a:off x="8019329" y="2956099"/>
            <a:ext cx="3642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Consolas"/>
                <a:ea typeface="맑은 고딕"/>
              </a:rPr>
              <a:t>TextField로</a:t>
            </a:r>
            <a:r>
              <a:rPr lang="ko-KR" altLang="en-US" dirty="0">
                <a:latin typeface="Consolas"/>
                <a:ea typeface="맑은 고딕"/>
              </a:rPr>
              <a:t> 유저 이름을 받아</a:t>
            </a:r>
            <a:endParaRPr lang="ko-KR" altLang="en-US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044F7B-6FF3-7807-524A-77C9EFF05BEF}"/>
              </a:ext>
            </a:extLst>
          </p:cNvPr>
          <p:cNvSpPr/>
          <p:nvPr/>
        </p:nvSpPr>
        <p:spPr>
          <a:xfrm>
            <a:off x="2041565" y="3702023"/>
            <a:ext cx="2599090" cy="1874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A731397-3B89-6A81-466B-EFB31C57CB8E}"/>
              </a:ext>
            </a:extLst>
          </p:cNvPr>
          <p:cNvCxnSpPr>
            <a:cxnSpLocks/>
          </p:cNvCxnSpPr>
          <p:nvPr/>
        </p:nvCxnSpPr>
        <p:spPr>
          <a:xfrm flipV="1">
            <a:off x="4655316" y="3140765"/>
            <a:ext cx="3216405" cy="659209"/>
          </a:xfrm>
          <a:prstGeom prst="bentConnector3">
            <a:avLst>
              <a:gd name="adj1" fmla="val 50824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7EB170-8500-119F-9C41-981819090627}"/>
              </a:ext>
            </a:extLst>
          </p:cNvPr>
          <p:cNvSpPr/>
          <p:nvPr/>
        </p:nvSpPr>
        <p:spPr>
          <a:xfrm>
            <a:off x="1467713" y="4409071"/>
            <a:ext cx="4015955" cy="22010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6215E8B-F5AF-2E4C-C772-B6D1D8FEBCF5}"/>
              </a:ext>
            </a:extLst>
          </p:cNvPr>
          <p:cNvCxnSpPr>
            <a:cxnSpLocks/>
          </p:cNvCxnSpPr>
          <p:nvPr/>
        </p:nvCxnSpPr>
        <p:spPr>
          <a:xfrm flipV="1">
            <a:off x="5572059" y="5103887"/>
            <a:ext cx="1603993" cy="758604"/>
          </a:xfrm>
          <a:prstGeom prst="bent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556EF9C-0F44-5F20-57B7-97AF8284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76546-1337-77B4-DB2A-6E30ABDF4B96}"/>
              </a:ext>
            </a:extLst>
          </p:cNvPr>
          <p:cNvSpPr txBox="1"/>
          <p:nvPr/>
        </p:nvSpPr>
        <p:spPr>
          <a:xfrm>
            <a:off x="0" y="1025295"/>
            <a:ext cx="1419892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94F47-7432-2828-1E65-EF39D22A498E}"/>
              </a:ext>
            </a:extLst>
          </p:cNvPr>
          <p:cNvSpPr txBox="1"/>
          <p:nvPr/>
        </p:nvSpPr>
        <p:spPr>
          <a:xfrm>
            <a:off x="7104585" y="195638"/>
            <a:ext cx="290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err="1"/>
              <a:t>frame_User_Delete_Select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50598D-51A3-0FB0-C053-A72E34D3B7E3}"/>
              </a:ext>
            </a:extLst>
          </p:cNvPr>
          <p:cNvSpPr txBox="1"/>
          <p:nvPr/>
        </p:nvSpPr>
        <p:spPr>
          <a:xfrm>
            <a:off x="7542250" y="4632446"/>
            <a:ext cx="37244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Consolas"/>
                <a:ea typeface="맑은 고딕"/>
              </a:rPr>
              <a:t>action에게</a:t>
            </a:r>
            <a:r>
              <a:rPr lang="ko-KR" altLang="en-US" dirty="0">
                <a:latin typeface="Consolas"/>
                <a:ea typeface="맑은 고딕"/>
              </a:rPr>
              <a:t> 넘겨준 뒤 </a:t>
            </a:r>
            <a:r>
              <a:rPr lang="ko-KR" altLang="en-US" dirty="0" err="1">
                <a:latin typeface="Consolas"/>
                <a:ea typeface="맑은 고딕"/>
              </a:rPr>
              <a:t>String으로변환해</a:t>
            </a:r>
            <a:r>
              <a:rPr lang="ko-KR" altLang="en-US" dirty="0">
                <a:latin typeface="Consolas"/>
                <a:ea typeface="맑은 고딕"/>
              </a:rPr>
              <a:t>  </a:t>
            </a:r>
            <a:endParaRPr lang="en-US" altLang="ko-KR" dirty="0">
              <a:latin typeface="Consolas"/>
              <a:ea typeface="맑은 고딕"/>
            </a:endParaRPr>
          </a:p>
          <a:p>
            <a:r>
              <a:rPr lang="ko-KR" altLang="en-US" dirty="0" err="1">
                <a:latin typeface="Consolas"/>
                <a:ea typeface="맑은 고딕"/>
              </a:rPr>
              <a:t>user_Delete_Select</a:t>
            </a:r>
            <a:r>
              <a:rPr lang="ko-KR" altLang="en-US" dirty="0">
                <a:latin typeface="Consolas"/>
                <a:ea typeface="맑은 고딕"/>
              </a:rPr>
              <a:t> 메서드에게 </a:t>
            </a:r>
            <a:r>
              <a:rPr lang="ko-KR" altLang="en-US" dirty="0" err="1">
                <a:latin typeface="Consolas"/>
                <a:ea typeface="맑은 고딕"/>
              </a:rPr>
              <a:t>넘겨줌니다</a:t>
            </a:r>
            <a:r>
              <a:rPr lang="ko-KR" altLang="en-US" dirty="0">
                <a:latin typeface="Consolas"/>
                <a:ea typeface="맑은 고딕"/>
              </a:rPr>
              <a:t>.</a:t>
            </a:r>
            <a:endParaRPr lang="ko-KR" dirty="0">
              <a:latin typeface="Consolas"/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720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7515168-764E-A776-FAAC-6D10A0437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584" y="962756"/>
            <a:ext cx="7130752" cy="376865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436238-37CD-23D5-C8E5-6297F0AD01D5}"/>
              </a:ext>
            </a:extLst>
          </p:cNvPr>
          <p:cNvSpPr txBox="1"/>
          <p:nvPr/>
        </p:nvSpPr>
        <p:spPr>
          <a:xfrm>
            <a:off x="8826821" y="942520"/>
            <a:ext cx="3415382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Consolas"/>
                <a:ea typeface="맑은 고딕"/>
              </a:rPr>
              <a:t>String으로</a:t>
            </a:r>
            <a:r>
              <a:rPr lang="ko-KR" altLang="en-US" dirty="0">
                <a:latin typeface="Consolas"/>
                <a:ea typeface="맑은 고딕"/>
              </a:rPr>
              <a:t> </a:t>
            </a:r>
            <a:r>
              <a:rPr lang="ko-KR" altLang="en-US" dirty="0" err="1">
                <a:latin typeface="Consolas"/>
                <a:ea typeface="맑은 고딕"/>
              </a:rPr>
              <a:t>user_name을</a:t>
            </a:r>
            <a:r>
              <a:rPr lang="ko-KR" altLang="en-US" dirty="0">
                <a:latin typeface="Consolas"/>
                <a:ea typeface="맑은 고딕"/>
              </a:rPr>
              <a:t> 받은 </a:t>
            </a:r>
            <a:r>
              <a:rPr lang="ko-KR" altLang="en-US" dirty="0" err="1">
                <a:latin typeface="Consolas"/>
                <a:ea typeface="맑은 고딕"/>
              </a:rPr>
              <a:t>user_Delete_Select는</a:t>
            </a:r>
            <a:r>
              <a:rPr lang="ko-KR" altLang="en-US" dirty="0">
                <a:latin typeface="Consolas"/>
                <a:ea typeface="맑은 고딕"/>
              </a:rPr>
              <a:t> </a:t>
            </a:r>
            <a:r>
              <a:rPr lang="ko-KR" dirty="0" err="1">
                <a:latin typeface="Consolas"/>
                <a:ea typeface="Malgun Gothic"/>
              </a:rPr>
              <a:t>Integer.parseInt를</a:t>
            </a:r>
            <a:r>
              <a:rPr lang="ko-KR" dirty="0">
                <a:latin typeface="Consolas"/>
                <a:ea typeface="Malgun Gothic"/>
              </a:rPr>
              <a:t> 통해 </a:t>
            </a:r>
            <a:r>
              <a:rPr lang="ko-KR" altLang="en-US" dirty="0">
                <a:latin typeface="Consolas"/>
                <a:ea typeface="맑은 고딕"/>
              </a:rPr>
              <a:t>해당 이름이 숫자인지 문자열인지를 판단합니다.</a:t>
            </a:r>
          </a:p>
          <a:p>
            <a:endParaRPr lang="ko-KR" altLang="en-US" dirty="0">
              <a:latin typeface="Consolas"/>
              <a:ea typeface="맑은 고딕"/>
            </a:endParaRPr>
          </a:p>
          <a:p>
            <a:r>
              <a:rPr lang="ko-KR" altLang="en-US" dirty="0">
                <a:latin typeface="Consolas"/>
                <a:ea typeface="맑은 고딕"/>
              </a:rPr>
              <a:t>숫자를 </a:t>
            </a:r>
            <a:r>
              <a:rPr lang="ko-KR" altLang="en-US" dirty="0" err="1">
                <a:latin typeface="Consolas"/>
                <a:ea typeface="맑은 고딕"/>
              </a:rPr>
              <a:t>받을경우</a:t>
            </a:r>
            <a:r>
              <a:rPr lang="ko-KR" altLang="en-US" dirty="0">
                <a:latin typeface="Consolas"/>
                <a:ea typeface="맑은 고딕"/>
              </a:rPr>
              <a:t> </a:t>
            </a:r>
            <a:r>
              <a:rPr lang="ko-KR" altLang="en-US" dirty="0" err="1">
                <a:latin typeface="Consolas"/>
                <a:ea typeface="맑은 고딕"/>
              </a:rPr>
              <a:t>User</a:t>
            </a:r>
            <a:r>
              <a:rPr lang="ko-KR" altLang="en-US" dirty="0">
                <a:latin typeface="Consolas"/>
                <a:ea typeface="맑은 고딕"/>
              </a:rPr>
              <a:t> 테이블에서 해당 숫자를 </a:t>
            </a:r>
            <a:r>
              <a:rPr lang="ko-KR" altLang="en-US" dirty="0" err="1">
                <a:latin typeface="Consolas"/>
                <a:ea typeface="맑은 고딕"/>
              </a:rPr>
              <a:t>User_id로</a:t>
            </a:r>
            <a:r>
              <a:rPr lang="ko-KR" altLang="en-US" dirty="0">
                <a:latin typeface="Consolas"/>
                <a:ea typeface="맑은 고딕"/>
              </a:rPr>
              <a:t> 가지고 있는 항목을 찾아 </a:t>
            </a:r>
            <a:r>
              <a:rPr lang="ko-KR" altLang="en-US" dirty="0" err="1">
                <a:latin typeface="Consolas"/>
                <a:ea typeface="맑은 고딕"/>
              </a:rPr>
              <a:t>User_Name</a:t>
            </a:r>
            <a:r>
              <a:rPr lang="ko-KR" altLang="en-US" dirty="0">
                <a:latin typeface="Consolas"/>
                <a:ea typeface="맑은 고딕"/>
              </a:rPr>
              <a:t>(문자열)</a:t>
            </a:r>
            <a:r>
              <a:rPr lang="ko-KR" altLang="en-US" dirty="0" err="1">
                <a:latin typeface="Consolas"/>
                <a:ea typeface="맑은 고딕"/>
              </a:rPr>
              <a:t>으로</a:t>
            </a:r>
            <a:r>
              <a:rPr lang="ko-KR" altLang="en-US" dirty="0">
                <a:latin typeface="Consolas"/>
                <a:ea typeface="맑은 고딕"/>
              </a:rPr>
              <a:t> 반환합니다.</a:t>
            </a:r>
          </a:p>
          <a:p>
            <a:endParaRPr lang="en-US" altLang="ko-KR" dirty="0">
              <a:latin typeface="Consolas"/>
              <a:ea typeface="맑은 고딕"/>
            </a:endParaRPr>
          </a:p>
          <a:p>
            <a:endParaRPr lang="ko-KR" altLang="en-US" dirty="0">
              <a:latin typeface="Consolas"/>
              <a:ea typeface="맑은 고딕"/>
            </a:endParaRPr>
          </a:p>
          <a:p>
            <a:r>
              <a:rPr lang="ko-KR" altLang="en-US" dirty="0" err="1">
                <a:latin typeface="Consolas"/>
                <a:ea typeface="맑은 고딕"/>
              </a:rPr>
              <a:t>문자열일경우</a:t>
            </a:r>
            <a:r>
              <a:rPr lang="ko-KR" altLang="en-US" dirty="0">
                <a:latin typeface="Consolas"/>
                <a:ea typeface="맑은 고딕"/>
              </a:rPr>
              <a:t> 특별한 조작을 하지 않으며 문자열로 반환된 </a:t>
            </a:r>
            <a:r>
              <a:rPr lang="ko-KR" altLang="en-US" dirty="0" err="1">
                <a:latin typeface="Consolas"/>
                <a:ea typeface="맑은 고딕"/>
              </a:rPr>
              <a:t>user_name을</a:t>
            </a:r>
            <a:r>
              <a:rPr lang="ko-KR" altLang="en-US" dirty="0">
                <a:latin typeface="Consolas"/>
                <a:ea typeface="맑은 고딕"/>
              </a:rPr>
              <a:t> </a:t>
            </a:r>
            <a:r>
              <a:rPr lang="ko-KR" altLang="en-US" dirty="0" err="1">
                <a:latin typeface="Consolas"/>
                <a:ea typeface="맑은 고딕"/>
              </a:rPr>
              <a:t>user_Delete</a:t>
            </a:r>
            <a:r>
              <a:rPr lang="ko-KR" altLang="en-US" dirty="0">
                <a:latin typeface="Consolas"/>
                <a:ea typeface="맑은 고딕"/>
              </a:rPr>
              <a:t> 메서드에 </a:t>
            </a:r>
            <a:r>
              <a:rPr lang="ko-KR" altLang="en-US" dirty="0" err="1">
                <a:latin typeface="Consolas"/>
                <a:ea typeface="맑은 고딕"/>
              </a:rPr>
              <a:t>넘겨줌니다</a:t>
            </a:r>
            <a:r>
              <a:rPr lang="ko-KR" altLang="en-US" dirty="0">
                <a:latin typeface="Consolas"/>
                <a:ea typeface="맑은 고딕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4B1381-4E6D-1681-3BEB-FD62A4D98601}"/>
              </a:ext>
            </a:extLst>
          </p:cNvPr>
          <p:cNvSpPr/>
          <p:nvPr/>
        </p:nvSpPr>
        <p:spPr>
          <a:xfrm>
            <a:off x="1482410" y="1852704"/>
            <a:ext cx="6720686" cy="19977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807695-B532-FFCA-E2FD-D84F00EE7C50}"/>
              </a:ext>
            </a:extLst>
          </p:cNvPr>
          <p:cNvSpPr/>
          <p:nvPr/>
        </p:nvSpPr>
        <p:spPr>
          <a:xfrm>
            <a:off x="1641538" y="1648928"/>
            <a:ext cx="2073206" cy="2037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642F7BD6-516D-EF8E-BF42-A1859CE78DE4}"/>
              </a:ext>
            </a:extLst>
          </p:cNvPr>
          <p:cNvCxnSpPr>
            <a:cxnSpLocks/>
          </p:cNvCxnSpPr>
          <p:nvPr/>
        </p:nvCxnSpPr>
        <p:spPr>
          <a:xfrm flipV="1">
            <a:off x="3689951" y="1236715"/>
            <a:ext cx="5136870" cy="432983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92E5CAC-6F6E-FAA0-43E4-03BACEF7F6EF}"/>
              </a:ext>
            </a:extLst>
          </p:cNvPr>
          <p:cNvCxnSpPr>
            <a:cxnSpLocks/>
          </p:cNvCxnSpPr>
          <p:nvPr/>
        </p:nvCxnSpPr>
        <p:spPr>
          <a:xfrm>
            <a:off x="8185060" y="2641928"/>
            <a:ext cx="641761" cy="454099"/>
          </a:xfrm>
          <a:prstGeom prst="bent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16AE63-F94F-702A-EA08-7508D85C78EC}"/>
              </a:ext>
            </a:extLst>
          </p:cNvPr>
          <p:cNvSpPr/>
          <p:nvPr/>
        </p:nvSpPr>
        <p:spPr>
          <a:xfrm>
            <a:off x="1482410" y="3850405"/>
            <a:ext cx="1963540" cy="7006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7DE6A7A-3ABA-B2EF-A0B8-A0B2189FCDF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45950" y="4200755"/>
            <a:ext cx="5256687" cy="1110716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A589C5-A043-1A99-F3CD-596F9516C4DA}"/>
              </a:ext>
            </a:extLst>
          </p:cNvPr>
          <p:cNvSpPr txBox="1"/>
          <p:nvPr/>
        </p:nvSpPr>
        <p:spPr>
          <a:xfrm>
            <a:off x="-1" y="1025295"/>
            <a:ext cx="1518557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85DB59-EF22-4431-493A-11EC6D65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D73B4E-DC1F-D68A-98B3-4A9D03D017B8}"/>
              </a:ext>
            </a:extLst>
          </p:cNvPr>
          <p:cNvSpPr txBox="1"/>
          <p:nvPr/>
        </p:nvSpPr>
        <p:spPr>
          <a:xfrm>
            <a:off x="7104585" y="195638"/>
            <a:ext cx="290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err="1"/>
              <a:t>frame_User_Delete_Select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6054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A9ACA1C-50C8-049D-007D-E61B4DE42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102" y="942520"/>
            <a:ext cx="7717511" cy="508905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66EE98-665D-70D7-18EB-A113559107AD}"/>
              </a:ext>
            </a:extLst>
          </p:cNvPr>
          <p:cNvSpPr txBox="1"/>
          <p:nvPr/>
        </p:nvSpPr>
        <p:spPr>
          <a:xfrm>
            <a:off x="9249407" y="2996848"/>
            <a:ext cx="300096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dirty="0">
              <a:latin typeface="Consolas"/>
              <a:ea typeface="맑은 고딕"/>
            </a:endParaRPr>
          </a:p>
          <a:p>
            <a:r>
              <a:rPr lang="en-US" altLang="ko-KR" dirty="0" err="1">
                <a:latin typeface="Consolas"/>
                <a:ea typeface="맑은 고딕"/>
              </a:rPr>
              <a:t>존재할경우</a:t>
            </a:r>
            <a:r>
              <a:rPr lang="en-US" altLang="ko-KR" dirty="0">
                <a:latin typeface="Consolas"/>
                <a:ea typeface="맑은 고딕"/>
              </a:rPr>
              <a:t> </a:t>
            </a:r>
            <a:r>
              <a:rPr lang="en-US" altLang="ko-KR" dirty="0" err="1">
                <a:latin typeface="Consolas"/>
                <a:ea typeface="맑은 고딕"/>
              </a:rPr>
              <a:t>owner_id의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항목에있는</a:t>
            </a:r>
            <a:r>
              <a:rPr lang="en-US" altLang="ko-KR" dirty="0">
                <a:latin typeface="Consolas"/>
                <a:ea typeface="맑은 고딕"/>
              </a:rPr>
              <a:t> </a:t>
            </a:r>
            <a:r>
              <a:rPr lang="en-US" altLang="ko-KR" dirty="0" err="1">
                <a:latin typeface="Consolas"/>
                <a:ea typeface="맑은 고딕"/>
              </a:rPr>
              <a:t>restaurant를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삭제하기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위해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restaurant_Delete메서드에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restaurant_name을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넘겨</a:t>
            </a:r>
            <a:r>
              <a:rPr lang="ko-KR" altLang="en-US" dirty="0">
                <a:latin typeface="Consolas"/>
                <a:ea typeface="맑은 고딕"/>
              </a:rPr>
              <a:t>주며</a:t>
            </a:r>
            <a:r>
              <a:rPr lang="en-US" altLang="ko-KR" dirty="0">
                <a:latin typeface="Consolas"/>
                <a:ea typeface="맑은 고딕"/>
              </a:rPr>
              <a:t>,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316694-9FA2-AC1F-3CE8-BEB26CA9CCAB}"/>
              </a:ext>
            </a:extLst>
          </p:cNvPr>
          <p:cNvSpPr/>
          <p:nvPr/>
        </p:nvSpPr>
        <p:spPr>
          <a:xfrm>
            <a:off x="1387866" y="1116860"/>
            <a:ext cx="7438081" cy="70066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D910D7-81E9-D0B3-65FC-E3E4E5CA11C1}"/>
              </a:ext>
            </a:extLst>
          </p:cNvPr>
          <p:cNvSpPr/>
          <p:nvPr/>
        </p:nvSpPr>
        <p:spPr>
          <a:xfrm>
            <a:off x="1388138" y="1780543"/>
            <a:ext cx="7437809" cy="15779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61619B-8969-71EF-DF70-3CCEBC5C0BA8}"/>
              </a:ext>
            </a:extLst>
          </p:cNvPr>
          <p:cNvSpPr/>
          <p:nvPr/>
        </p:nvSpPr>
        <p:spPr>
          <a:xfrm>
            <a:off x="1713453" y="4497354"/>
            <a:ext cx="2769788" cy="45989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D511DE-3226-CD18-CC6A-C4BD8BFFE4B2}"/>
              </a:ext>
            </a:extLst>
          </p:cNvPr>
          <p:cNvSpPr/>
          <p:nvPr/>
        </p:nvSpPr>
        <p:spPr>
          <a:xfrm>
            <a:off x="1749528" y="3958597"/>
            <a:ext cx="5042066" cy="45989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B7AEFAE-AA26-1110-BBEE-3CB25F07C091}"/>
              </a:ext>
            </a:extLst>
          </p:cNvPr>
          <p:cNvCxnSpPr>
            <a:cxnSpLocks/>
          </p:cNvCxnSpPr>
          <p:nvPr/>
        </p:nvCxnSpPr>
        <p:spPr>
          <a:xfrm>
            <a:off x="8831896" y="1223720"/>
            <a:ext cx="596189" cy="169552"/>
          </a:xfrm>
          <a:prstGeom prst="bent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1658FFF-5E48-0AED-E576-CBD0FE5B4341}"/>
              </a:ext>
            </a:extLst>
          </p:cNvPr>
          <p:cNvCxnSpPr>
            <a:cxnSpLocks/>
          </p:cNvCxnSpPr>
          <p:nvPr/>
        </p:nvCxnSpPr>
        <p:spPr>
          <a:xfrm>
            <a:off x="8831896" y="2047572"/>
            <a:ext cx="548616" cy="493942"/>
          </a:xfrm>
          <a:prstGeom prst="bent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0AB0FA7-DB0C-5F54-1ED0-CF409D8343C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483241" y="4727303"/>
            <a:ext cx="4706979" cy="1188177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0447799-4DD6-7366-2C68-E1CC5FACB793}"/>
              </a:ext>
            </a:extLst>
          </p:cNvPr>
          <p:cNvCxnSpPr>
            <a:cxnSpLocks/>
          </p:cNvCxnSpPr>
          <p:nvPr/>
        </p:nvCxnSpPr>
        <p:spPr>
          <a:xfrm>
            <a:off x="6791594" y="4159439"/>
            <a:ext cx="2480926" cy="337915"/>
          </a:xfrm>
          <a:prstGeom prst="bent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B9DD5-C362-3C91-D543-83425FB8929E}"/>
              </a:ext>
            </a:extLst>
          </p:cNvPr>
          <p:cNvSpPr txBox="1"/>
          <p:nvPr/>
        </p:nvSpPr>
        <p:spPr>
          <a:xfrm>
            <a:off x="0" y="1025295"/>
            <a:ext cx="1474846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73FC7-4E74-7A66-50D0-A26D27FA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A75EB3-1684-0360-B9FD-B1BDF1AABEB4}"/>
              </a:ext>
            </a:extLst>
          </p:cNvPr>
          <p:cNvSpPr txBox="1"/>
          <p:nvPr/>
        </p:nvSpPr>
        <p:spPr>
          <a:xfrm>
            <a:off x="7104585" y="195638"/>
            <a:ext cx="290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err="1"/>
              <a:t>frame_User_Delete_Select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DCC00C-6372-1FE3-F9A9-F7DBB6BA8E69}"/>
              </a:ext>
            </a:extLst>
          </p:cNvPr>
          <p:cNvSpPr txBox="1"/>
          <p:nvPr/>
        </p:nvSpPr>
        <p:spPr>
          <a:xfrm>
            <a:off x="9475200" y="762055"/>
            <a:ext cx="2716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Consolas"/>
                <a:ea typeface="맑은 고딕"/>
              </a:rPr>
              <a:t>user_name을</a:t>
            </a:r>
            <a:r>
              <a:rPr lang="ko-KR" altLang="en-US" dirty="0">
                <a:latin typeface="Consolas"/>
                <a:ea typeface="맑은 고딕"/>
              </a:rPr>
              <a:t> 문자열로 </a:t>
            </a:r>
            <a:endParaRPr lang="ko-KR" altLang="ko-KR" dirty="0">
              <a:latin typeface="Consolas"/>
              <a:ea typeface="맑은 고딕" panose="020B0503020000020004" pitchFamily="34" charset="-127"/>
            </a:endParaRPr>
          </a:p>
          <a:p>
            <a:r>
              <a:rPr lang="ko-KR" altLang="en-US" dirty="0">
                <a:latin typeface="Consolas"/>
                <a:ea typeface="맑은 고딕"/>
              </a:rPr>
              <a:t>받은 </a:t>
            </a:r>
            <a:r>
              <a:rPr lang="ko-KR" altLang="en-US" dirty="0" err="1">
                <a:latin typeface="Consolas"/>
                <a:ea typeface="맑은 고딕"/>
              </a:rPr>
              <a:t>user_Delete는</a:t>
            </a:r>
            <a:endParaRPr lang="ko-KR" altLang="en-US" dirty="0">
              <a:latin typeface="Consolas"/>
              <a:ea typeface="맑은 고딕"/>
            </a:endParaRPr>
          </a:p>
          <a:p>
            <a:r>
              <a:rPr lang="ko-KR" altLang="ko-KR" dirty="0">
                <a:latin typeface="Consolas"/>
                <a:ea typeface="맑은 고딕"/>
              </a:rPr>
              <a:t>해당</a:t>
            </a:r>
            <a:r>
              <a:rPr lang="ko-KR" altLang="en-US" dirty="0">
                <a:latin typeface="Consolas"/>
                <a:ea typeface="맑은 고딕"/>
              </a:rPr>
              <a:t>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A5AADE-8822-E544-8436-2CEBBAED4750}"/>
              </a:ext>
            </a:extLst>
          </p:cNvPr>
          <p:cNvSpPr txBox="1"/>
          <p:nvPr/>
        </p:nvSpPr>
        <p:spPr>
          <a:xfrm>
            <a:off x="9272520" y="1762720"/>
            <a:ext cx="29547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nsolas"/>
                <a:ea typeface="맑은 고딕"/>
              </a:rPr>
              <a:t>user_name이</a:t>
            </a:r>
            <a:r>
              <a:rPr lang="en-US" altLang="ko-KR" dirty="0">
                <a:latin typeface="Consolas"/>
                <a:ea typeface="맑은 고딕"/>
              </a:rPr>
              <a:t> restaurant </a:t>
            </a:r>
            <a:r>
              <a:rPr lang="en-US" altLang="ko-KR" dirty="0" err="1">
                <a:latin typeface="Consolas"/>
                <a:ea typeface="맑은 고딕"/>
              </a:rPr>
              <a:t>테이블에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owner_id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로서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존재하는지</a:t>
            </a:r>
            <a:r>
              <a:rPr lang="en-US" altLang="ko-KR" dirty="0">
                <a:latin typeface="Consolas"/>
                <a:ea typeface="맑은 고딕"/>
              </a:rPr>
              <a:t> </a:t>
            </a:r>
          </a:p>
          <a:p>
            <a:r>
              <a:rPr lang="en-US" altLang="ko-KR" dirty="0" err="1">
                <a:latin typeface="Consolas"/>
                <a:ea typeface="맑은 고딕"/>
              </a:rPr>
              <a:t>확인합니다</a:t>
            </a:r>
            <a:r>
              <a:rPr lang="en-US" altLang="ko-KR" dirty="0">
                <a:latin typeface="Consolas"/>
                <a:ea typeface="맑은 고딕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4EDB36-3042-BEDC-7566-5DFB7F9CE0F9}"/>
              </a:ext>
            </a:extLst>
          </p:cNvPr>
          <p:cNvSpPr txBox="1"/>
          <p:nvPr/>
        </p:nvSpPr>
        <p:spPr>
          <a:xfrm>
            <a:off x="9216886" y="4951982"/>
            <a:ext cx="29751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Consolas"/>
              <a:ea typeface="맑은 고딕"/>
            </a:endParaRPr>
          </a:p>
          <a:p>
            <a:r>
              <a:rPr lang="en-US" altLang="ko-KR" dirty="0" err="1">
                <a:latin typeface="Consolas"/>
                <a:ea typeface="맑은 고딕"/>
              </a:rPr>
              <a:t>존재하지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않을시에는</a:t>
            </a:r>
            <a:endParaRPr lang="en-US" altLang="ko-KR" dirty="0">
              <a:latin typeface="Consolas"/>
              <a:ea typeface="맑은 고딕"/>
            </a:endParaRPr>
          </a:p>
          <a:p>
            <a:r>
              <a:rPr lang="en-US" altLang="ko-KR" dirty="0" err="1">
                <a:latin typeface="Consolas"/>
                <a:ea typeface="맑은 고딕"/>
              </a:rPr>
              <a:t>User테이블과</a:t>
            </a:r>
            <a:r>
              <a:rPr lang="en-US" altLang="ko-KR" dirty="0">
                <a:latin typeface="Consolas"/>
                <a:ea typeface="맑은 고딕"/>
              </a:rPr>
              <a:t>  </a:t>
            </a:r>
            <a:r>
              <a:rPr lang="en-US" altLang="ko-KR" dirty="0" err="1">
                <a:latin typeface="Consolas"/>
                <a:ea typeface="맑은 고딕"/>
              </a:rPr>
              <a:t>user_rap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테이블에서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해당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유저와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유저의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사용된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기록을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모두</a:t>
            </a:r>
            <a:r>
              <a:rPr lang="en-US" altLang="ko-KR" dirty="0">
                <a:latin typeface="Consolas"/>
                <a:ea typeface="맑은 고딕"/>
              </a:rPr>
              <a:t> </a:t>
            </a:r>
            <a:r>
              <a:rPr lang="en-US" altLang="ko-KR" dirty="0" err="1">
                <a:latin typeface="Consolas"/>
                <a:ea typeface="맑은 고딕"/>
              </a:rPr>
              <a:t>삭제</a:t>
            </a:r>
            <a:r>
              <a:rPr lang="ko-KR" altLang="en-US" dirty="0">
                <a:latin typeface="Consolas"/>
                <a:ea typeface="맑은 고딕"/>
              </a:rPr>
              <a:t>합니다</a:t>
            </a:r>
            <a:endParaRPr lang="en-US" altLang="ko-KR" dirty="0">
              <a:latin typeface="Consolas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80651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A0DB93-2366-AEC4-94B2-E2507CDB8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651" y="913495"/>
            <a:ext cx="7252712" cy="33769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73BDDE-8B70-1C54-18E6-1E13581ABAFD}"/>
              </a:ext>
            </a:extLst>
          </p:cNvPr>
          <p:cNvSpPr txBox="1"/>
          <p:nvPr/>
        </p:nvSpPr>
        <p:spPr>
          <a:xfrm>
            <a:off x="8787255" y="1086677"/>
            <a:ext cx="327222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Consolas"/>
                <a:ea typeface="맑은 고딕"/>
              </a:rPr>
              <a:t>Restaurant_name을</a:t>
            </a:r>
            <a:r>
              <a:rPr lang="ko-KR" altLang="en-US" dirty="0">
                <a:latin typeface="Consolas"/>
                <a:ea typeface="맑은 고딕"/>
              </a:rPr>
              <a:t> 받은 </a:t>
            </a:r>
          </a:p>
          <a:p>
            <a:r>
              <a:rPr lang="ko-KR" altLang="en-US" dirty="0" err="1">
                <a:latin typeface="Consolas"/>
                <a:ea typeface="맑은 고딕"/>
              </a:rPr>
              <a:t>Restaurant_Delete는</a:t>
            </a:r>
            <a:r>
              <a:rPr lang="ko-KR" altLang="en-US" dirty="0">
                <a:latin typeface="Consolas"/>
                <a:ea typeface="맑은 고딕"/>
              </a:rPr>
              <a:t> </a:t>
            </a:r>
          </a:p>
          <a:p>
            <a:r>
              <a:rPr lang="ko-KR" altLang="en-US" dirty="0" err="1">
                <a:latin typeface="Consolas"/>
                <a:ea typeface="맑은 고딕"/>
              </a:rPr>
              <a:t>restaurant_menu테이블에서</a:t>
            </a:r>
            <a:r>
              <a:rPr lang="ko-KR" altLang="en-US" dirty="0">
                <a:latin typeface="Consolas"/>
                <a:ea typeface="맑은 고딕"/>
              </a:rPr>
              <a:t> 해당 </a:t>
            </a:r>
            <a:r>
              <a:rPr lang="ko-KR" altLang="en-US" dirty="0" err="1">
                <a:latin typeface="Consolas"/>
                <a:ea typeface="맑은 고딕"/>
              </a:rPr>
              <a:t>restaurant_id가</a:t>
            </a:r>
            <a:r>
              <a:rPr lang="ko-KR" altLang="en-US" dirty="0">
                <a:latin typeface="Consolas"/>
                <a:ea typeface="맑은 고딕"/>
              </a:rPr>
              <a:t> 등록된 메뉴를 찾아내서 제거를 한 뒤</a:t>
            </a:r>
            <a:r>
              <a:rPr lang="en-US" altLang="ko-KR" dirty="0">
                <a:latin typeface="Consolas"/>
                <a:ea typeface="맑은 고딕"/>
              </a:rPr>
              <a:t>,</a:t>
            </a:r>
            <a:r>
              <a:rPr lang="ko-KR" altLang="en-US" dirty="0">
                <a:latin typeface="Consolas"/>
                <a:ea typeface="맑은 고딕"/>
              </a:rPr>
              <a:t> </a:t>
            </a:r>
            <a:endParaRPr lang="en-US" altLang="ko-KR" dirty="0">
              <a:latin typeface="Consolas"/>
              <a:ea typeface="맑은 고딕"/>
            </a:endParaRPr>
          </a:p>
          <a:p>
            <a:r>
              <a:rPr lang="ko-KR" altLang="en-US" dirty="0" err="1">
                <a:latin typeface="Consolas"/>
                <a:ea typeface="맑은 고딕"/>
              </a:rPr>
              <a:t>restaurant</a:t>
            </a:r>
            <a:r>
              <a:rPr lang="ko-KR" altLang="en-US" dirty="0">
                <a:latin typeface="Consolas"/>
                <a:ea typeface="맑은 고딕"/>
              </a:rPr>
              <a:t> 테이블에서 </a:t>
            </a:r>
            <a:r>
              <a:rPr lang="ko-KR" altLang="en-US" dirty="0" err="1">
                <a:latin typeface="Consolas"/>
                <a:ea typeface="맑은 고딕"/>
              </a:rPr>
              <a:t>restaurant_name과</a:t>
            </a:r>
            <a:r>
              <a:rPr lang="ko-KR" altLang="en-US" dirty="0">
                <a:latin typeface="Consolas"/>
                <a:ea typeface="맑은 고딕"/>
              </a:rPr>
              <a:t> 일치하는 항목을 제거 합니다.</a:t>
            </a:r>
          </a:p>
          <a:p>
            <a:endParaRPr lang="ko-KR" altLang="en-US" dirty="0">
              <a:latin typeface="Consolas"/>
              <a:ea typeface="맑은 고딕"/>
            </a:endParaRPr>
          </a:p>
          <a:p>
            <a:r>
              <a:rPr lang="ko-KR" altLang="en-US" dirty="0">
                <a:latin typeface="Consolas"/>
                <a:ea typeface="맑은 고딕"/>
              </a:rPr>
              <a:t>이후 메서드를 나와서 유저와 같이 해당 유저의 기록과 유저항목을 삭제합니다.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7F3455-5B91-0BDB-5D7C-1C4CF20EBBD9}"/>
              </a:ext>
            </a:extLst>
          </p:cNvPr>
          <p:cNvSpPr/>
          <p:nvPr/>
        </p:nvSpPr>
        <p:spPr>
          <a:xfrm>
            <a:off x="1420651" y="1086677"/>
            <a:ext cx="7252712" cy="21932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1D2D43-0C7F-384D-A2A2-221D830DA4E5}"/>
              </a:ext>
            </a:extLst>
          </p:cNvPr>
          <p:cNvSpPr txBox="1"/>
          <p:nvPr/>
        </p:nvSpPr>
        <p:spPr>
          <a:xfrm>
            <a:off x="-1" y="1025295"/>
            <a:ext cx="1518557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59F41-7B32-E44D-B96F-F262BD98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6E91E-2E8B-51EB-4964-7FD85BB63236}"/>
              </a:ext>
            </a:extLst>
          </p:cNvPr>
          <p:cNvSpPr txBox="1"/>
          <p:nvPr/>
        </p:nvSpPr>
        <p:spPr>
          <a:xfrm>
            <a:off x="7104585" y="195638"/>
            <a:ext cx="290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dirty="0" err="1"/>
              <a:t>frame_User_Delete_Select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74356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05B41-B1E5-FBC5-A888-D25633F3EBA2}"/>
              </a:ext>
            </a:extLst>
          </p:cNvPr>
          <p:cNvSpPr txBox="1"/>
          <p:nvPr/>
        </p:nvSpPr>
        <p:spPr>
          <a:xfrm>
            <a:off x="968829" y="296189"/>
            <a:ext cx="4789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/>
              <a:t>결과에 대한 </a:t>
            </a:r>
            <a:r>
              <a:rPr kumimoji="1" lang="en-US" altLang="ko-KR" sz="2400" dirty="0"/>
              <a:t>Review</a:t>
            </a:r>
            <a:endParaRPr kumimoji="1" lang="ko-Kore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7314F-7304-10B7-21EB-D5BB54961DA8}"/>
              </a:ext>
            </a:extLst>
          </p:cNvPr>
          <p:cNvSpPr txBox="1"/>
          <p:nvPr/>
        </p:nvSpPr>
        <p:spPr>
          <a:xfrm>
            <a:off x="2896310" y="3013610"/>
            <a:ext cx="7215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손용 </a:t>
            </a:r>
            <a:r>
              <a:rPr lang="en-US" altLang="ko-KR" dirty="0"/>
              <a:t>: </a:t>
            </a:r>
            <a:r>
              <a:rPr lang="ko-KR" altLang="en-US" dirty="0"/>
              <a:t>첫 프로젝트를 하면서 </a:t>
            </a:r>
            <a:r>
              <a:rPr lang="ko-KR" altLang="en-US" dirty="0" err="1"/>
              <a:t>생각했던것보다</a:t>
            </a:r>
            <a:r>
              <a:rPr lang="ko-KR" altLang="en-US" dirty="0"/>
              <a:t> 잘 해내지 못해 아쉬움이 많이 </a:t>
            </a:r>
            <a:r>
              <a:rPr lang="ko-KR" altLang="en-US" dirty="0" err="1"/>
              <a:t>남았던거</a:t>
            </a:r>
            <a:r>
              <a:rPr lang="ko-KR" altLang="en-US" dirty="0"/>
              <a:t> 같습니다</a:t>
            </a:r>
            <a:r>
              <a:rPr lang="en-US" altLang="ko-KR" dirty="0"/>
              <a:t>. </a:t>
            </a:r>
            <a:r>
              <a:rPr lang="ko-KR" altLang="en-US" dirty="0"/>
              <a:t>부족한 부분을 팀원분들께서 많이 도움을 주셔서 잘 마무리 </a:t>
            </a:r>
            <a:r>
              <a:rPr lang="ko-KR" altLang="en-US" dirty="0" err="1"/>
              <a:t>한거같습니다</a:t>
            </a:r>
            <a:r>
              <a:rPr lang="ko-KR" altLang="en-US" dirty="0"/>
              <a:t> 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3D69A-7615-A70E-54F6-904FF315AC72}"/>
              </a:ext>
            </a:extLst>
          </p:cNvPr>
          <p:cNvSpPr txBox="1"/>
          <p:nvPr/>
        </p:nvSpPr>
        <p:spPr>
          <a:xfrm>
            <a:off x="2896310" y="1810472"/>
            <a:ext cx="710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김영래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이번 과제에서 메뉴시스템들을 만들었습니다</a:t>
            </a:r>
            <a:r>
              <a:rPr lang="en-US" altLang="ko-KR" dirty="0"/>
              <a:t>. </a:t>
            </a:r>
            <a:r>
              <a:rPr lang="ko-KR" altLang="en-US" dirty="0"/>
              <a:t>처음으로 큰 프로젝트를 </a:t>
            </a:r>
            <a:r>
              <a:rPr lang="ko-KR" altLang="en-US" dirty="0" err="1"/>
              <a:t>만들봐서</a:t>
            </a:r>
            <a:r>
              <a:rPr lang="ko-KR" altLang="en-US" dirty="0"/>
              <a:t> 힘들지만 재미있었고 다양한 구조나 실수를 확인해볼 수 있었기때문에 좋은 경험이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AD364-D8DB-58D6-09A7-56B3FAC7A286}"/>
              </a:ext>
            </a:extLst>
          </p:cNvPr>
          <p:cNvSpPr txBox="1"/>
          <p:nvPr/>
        </p:nvSpPr>
        <p:spPr>
          <a:xfrm>
            <a:off x="2896310" y="4274930"/>
            <a:ext cx="7215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하민수 </a:t>
            </a:r>
            <a:r>
              <a:rPr lang="en-US" altLang="ko-KR" dirty="0"/>
              <a:t>: </a:t>
            </a:r>
            <a:r>
              <a:rPr lang="ko-KR" altLang="en-US" dirty="0"/>
              <a:t>프로젝트를 </a:t>
            </a:r>
            <a:r>
              <a:rPr lang="ko-KR" altLang="en-US" dirty="0" err="1"/>
              <a:t>시작할때는</a:t>
            </a:r>
            <a:r>
              <a:rPr lang="ko-KR" altLang="en-US" dirty="0"/>
              <a:t> 다른 사람들에게 피해만 입히지 말자고</a:t>
            </a:r>
            <a:r>
              <a:rPr lang="en-US" altLang="ko-KR" dirty="0"/>
              <a:t>, </a:t>
            </a:r>
            <a:r>
              <a:rPr lang="ko-KR" altLang="en-US" dirty="0" err="1"/>
              <a:t>어떻게든</a:t>
            </a:r>
            <a:r>
              <a:rPr lang="ko-KR" altLang="en-US" dirty="0"/>
              <a:t> 돌아가게만 되면 </a:t>
            </a:r>
            <a:r>
              <a:rPr lang="ko-KR" altLang="en-US" dirty="0" err="1"/>
              <a:t>된다라는</a:t>
            </a:r>
            <a:r>
              <a:rPr lang="ko-KR" altLang="en-US" dirty="0"/>
              <a:t> 생각으로 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프로그램을 만들면서 </a:t>
            </a:r>
            <a:r>
              <a:rPr lang="ko-KR" altLang="en-US" dirty="0" err="1"/>
              <a:t>새로익힌</a:t>
            </a:r>
            <a:r>
              <a:rPr lang="ko-KR" altLang="en-US" dirty="0"/>
              <a:t> 기술들도 많고</a:t>
            </a:r>
            <a:r>
              <a:rPr lang="en-US" altLang="ko-KR" dirty="0"/>
              <a:t>, </a:t>
            </a:r>
            <a:r>
              <a:rPr lang="ko-KR" altLang="en-US" dirty="0"/>
              <a:t>알고있었던 기술들도 </a:t>
            </a:r>
            <a:r>
              <a:rPr lang="ko-KR" altLang="en-US" dirty="0" err="1"/>
              <a:t>보충할수</a:t>
            </a:r>
            <a:r>
              <a:rPr lang="ko-KR" altLang="en-US" dirty="0"/>
              <a:t> 있는 시간이 되었습니다</a:t>
            </a:r>
            <a:r>
              <a:rPr lang="en-US" altLang="ko-KR" dirty="0"/>
              <a:t>. </a:t>
            </a:r>
            <a:r>
              <a:rPr lang="ko-KR" altLang="en-US" dirty="0"/>
              <a:t>하지만 이건 잘 돌아가는데 </a:t>
            </a:r>
            <a:r>
              <a:rPr lang="ko-KR" altLang="en-US" dirty="0" err="1"/>
              <a:t>뭐하러</a:t>
            </a:r>
            <a:r>
              <a:rPr lang="ko-KR" altLang="en-US" dirty="0"/>
              <a:t> 고치나라는 생각으로 스스로 현실과 타협했던 부분이 많아 아쉬움이 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0A35A-F959-A95E-ED7A-A41BE38BC815}"/>
              </a:ext>
            </a:extLst>
          </p:cNvPr>
          <p:cNvSpPr txBox="1"/>
          <p:nvPr/>
        </p:nvSpPr>
        <p:spPr>
          <a:xfrm>
            <a:off x="-1" y="1025295"/>
            <a:ext cx="2204357" cy="545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dirty="0"/>
              <a:t>결과에 대한 </a:t>
            </a:r>
            <a:r>
              <a:rPr kumimoji="1" lang="en-US" altLang="ko-KR" dirty="0"/>
              <a:t>Review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941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1A3F5-BFE1-7E40-27D3-176B8BB32908}"/>
              </a:ext>
            </a:extLst>
          </p:cNvPr>
          <p:cNvSpPr txBox="1"/>
          <p:nvPr/>
        </p:nvSpPr>
        <p:spPr>
          <a:xfrm>
            <a:off x="5883081" y="1608618"/>
            <a:ext cx="5850384" cy="2921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행</a:t>
            </a:r>
            <a:r>
              <a:rPr lang="ko-KR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동 심리학에는 </a:t>
            </a:r>
            <a:endParaRPr lang="en-US" altLang="ko-KR" sz="2400" kern="0" dirty="0">
              <a:solidFill>
                <a:srgbClr val="333333"/>
              </a:solidFill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ko-Kore-KR" sz="2400" kern="0" dirty="0">
                <a:solidFill>
                  <a:srgbClr val="333333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"</a:t>
            </a:r>
            <a:r>
              <a:rPr lang="ko-Kore-KR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선택의 역설</a:t>
            </a:r>
            <a:r>
              <a:rPr lang="en-US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"</a:t>
            </a:r>
            <a:r>
              <a:rPr lang="ko-Kore-KR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</a:t>
            </a:r>
            <a:r>
              <a:rPr lang="ko-KR" altLang="en-US" sz="2400" kern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라고 부릅니다</a:t>
            </a:r>
            <a:r>
              <a:rPr lang="en-US" altLang="ko-Kore-KR" sz="2400" kern="0" dirty="0">
                <a:solidFill>
                  <a:srgbClr val="333333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ts val="2200"/>
              </a:lnSpc>
            </a:pPr>
            <a:endParaRPr lang="en-US" altLang="ko-Kore-KR" sz="24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ko-Kore-KR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선택</a:t>
            </a:r>
            <a:r>
              <a:rPr lang="ko-KR" altLang="en-US" sz="2400" kern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</a:t>
            </a:r>
            <a:r>
              <a:rPr lang="ko-KR" altLang="en-US" sz="2400" kern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 </a:t>
            </a:r>
            <a:r>
              <a:rPr lang="ko-Kore-KR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많으면 더 자유를 느</a:t>
            </a:r>
            <a:r>
              <a:rPr lang="ko-KR" altLang="en-US" sz="2400" kern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낄</a:t>
            </a:r>
            <a:r>
              <a:rPr lang="ko-Kore-KR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것 같지만</a:t>
            </a:r>
            <a:r>
              <a:rPr lang="en-US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endParaRPr lang="en-US" altLang="ko-Kore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ko-Kore-KR" sz="2400" kern="0" dirty="0">
              <a:solidFill>
                <a:srgbClr val="333333"/>
              </a:solidFill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ko-Kore-KR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오히려 선택지가 적은 상황보다</a:t>
            </a:r>
            <a:endParaRPr lang="en-US" altLang="ko-Kore-KR" sz="2400" kern="0" dirty="0">
              <a:solidFill>
                <a:srgbClr val="333333"/>
              </a:solidFill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ko-Kore-KR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더 스트레스를 느낀</a:t>
            </a:r>
            <a:r>
              <a:rPr lang="ko-Kore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</a:t>
            </a:r>
            <a:r>
              <a:rPr lang="ko-KR" altLang="ko-Kore-KR" sz="2400" kern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는</a:t>
            </a:r>
            <a:r>
              <a:rPr lang="en-US" altLang="ko-Kore-KR" sz="2400" kern="0" dirty="0">
                <a:solidFill>
                  <a:srgbClr val="333333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ts val="2200"/>
              </a:lnSpc>
            </a:pPr>
            <a:endParaRPr lang="en-US" altLang="ko-Kore-KR" sz="24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ko-Kore-KR" altLang="ko-Kore-KR" sz="2400" kern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역설적</a:t>
            </a:r>
            <a:r>
              <a:rPr lang="ko-KR" altLang="ko-Kore-KR" sz="2400" kern="0">
                <a:solidFill>
                  <a:srgbClr val="333333"/>
                </a:solidFill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인 이야기입니다</a:t>
            </a:r>
            <a:r>
              <a:rPr lang="en-US" altLang="ko-Kore-KR" sz="2400" kern="0" dirty="0">
                <a:solidFill>
                  <a:srgbClr val="333333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C08662-4962-4C59-8789-A7247B8B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92" y="723859"/>
            <a:ext cx="4040683" cy="5739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D1262-02BA-A754-03E0-0C15E1D1A65B}"/>
              </a:ext>
            </a:extLst>
          </p:cNvPr>
          <p:cNvSpPr txBox="1"/>
          <p:nvPr/>
        </p:nvSpPr>
        <p:spPr>
          <a:xfrm>
            <a:off x="0" y="1025295"/>
            <a:ext cx="1350300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0490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1A3F5-BFE1-7E40-27D3-176B8BB32908}"/>
              </a:ext>
            </a:extLst>
          </p:cNvPr>
          <p:cNvSpPr txBox="1"/>
          <p:nvPr/>
        </p:nvSpPr>
        <p:spPr>
          <a:xfrm>
            <a:off x="1856514" y="1110343"/>
            <a:ext cx="9165772" cy="4331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랜덤으로 음식점을 추천해 주는 프로그램을 만들기로 함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기존의 랜덤 프로그램은 대부분 음식 메뉴를 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가지만 추천함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실 사용자의 현재 상태나 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취향을 반영하지 않는다는  단점이 있음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사용자의 위치와  취향을 고려 하여 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만족할 만한 식당을 추천 할 수 있도록 개발</a:t>
            </a: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선택을 대신 해주는 것이 아닌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선택지를 줄여 줌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br>
              <a:rPr lang="ko-KR" altLang="en-US" sz="2400" dirty="0"/>
            </a:br>
            <a:r>
              <a:rPr lang="ko-KR" altLang="en-US" sz="2400" dirty="0"/>
              <a:t> </a:t>
            </a:r>
            <a:endParaRPr kumimoji="1" lang="en-US" altLang="ko-KR" sz="24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C47742-A81F-A48A-1F72-06864340138F}"/>
              </a:ext>
            </a:extLst>
          </p:cNvPr>
          <p:cNvSpPr txBox="1"/>
          <p:nvPr/>
        </p:nvSpPr>
        <p:spPr>
          <a:xfrm>
            <a:off x="0" y="1025295"/>
            <a:ext cx="1350300" cy="568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6482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1A3F5-BFE1-7E40-27D3-176B8BB32908}"/>
              </a:ext>
            </a:extLst>
          </p:cNvPr>
          <p:cNvSpPr txBox="1"/>
          <p:nvPr/>
        </p:nvSpPr>
        <p:spPr>
          <a:xfrm>
            <a:off x="2318657" y="1357166"/>
            <a:ext cx="92474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사용 언어 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JAVA</a:t>
            </a: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-DATABASE : MySQL</a:t>
            </a:r>
          </a:p>
          <a:p>
            <a:pPr>
              <a:lnSpc>
                <a:spcPts val="2200"/>
              </a:lnSpc>
            </a:pPr>
            <a:endParaRPr lang="en-US" altLang="ko-KR" sz="24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구현 도구 </a:t>
            </a:r>
            <a:r>
              <a:rPr lang="en-US" altLang="ko-KR" sz="24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</a:t>
            </a:r>
            <a:r>
              <a:rPr lang="en" altLang="ko-Kore-KR" sz="2400" b="0" i="0" u="none" strike="noStrike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IntelliJ IDEA, DB Browser fo SQLite</a:t>
            </a:r>
          </a:p>
          <a:p>
            <a:pPr>
              <a:lnSpc>
                <a:spcPts val="2200"/>
              </a:lnSpc>
            </a:pPr>
            <a:endParaRPr lang="en" altLang="ko-KR" sz="2400" dirty="0">
              <a:solidFill>
                <a:srgbClr val="20212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원격 협력도구 </a:t>
            </a:r>
            <a:r>
              <a:rPr lang="en-US" altLang="ko-KR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카카오톡</a:t>
            </a:r>
            <a:r>
              <a:rPr lang="en-US" altLang="ko-KR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 err="1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GitBash</a:t>
            </a:r>
            <a:r>
              <a:rPr lang="en-US" altLang="ko-KR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GitHub</a:t>
            </a:r>
          </a:p>
          <a:p>
            <a:pPr>
              <a:lnSpc>
                <a:spcPts val="2200"/>
              </a:lnSpc>
            </a:pPr>
            <a:endParaRPr lang="en-US" altLang="ko-KR" sz="2400" dirty="0">
              <a:solidFill>
                <a:srgbClr val="20212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기타 </a:t>
            </a:r>
            <a:r>
              <a:rPr lang="en-US" altLang="ko-KR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solidFill>
                  <a:srgbClr val="2021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ide.goorm.io, </a:t>
            </a:r>
            <a:r>
              <a:rPr lang="en" altLang="ko-Kore-KR" sz="24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ovenapp.io </a:t>
            </a:r>
            <a:r>
              <a:rPr lang="en-US" altLang="ko-KR" sz="24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24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2400" dirty="0" err="1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lucid.app</a:t>
            </a:r>
            <a:r>
              <a:rPr lang="en-US" altLang="ko-Kore-KR" sz="2400" dirty="0">
                <a:effectLst/>
                <a:latin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sz="24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miro.com/enterprise</a:t>
            </a:r>
            <a:endParaRPr kumimoji="1" lang="en-US" altLang="ko-KR" sz="24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B7DD4-2F80-2457-20BF-54D31AC87FFE}"/>
              </a:ext>
            </a:extLst>
          </p:cNvPr>
          <p:cNvSpPr txBox="1"/>
          <p:nvPr/>
        </p:nvSpPr>
        <p:spPr>
          <a:xfrm>
            <a:off x="0" y="1025295"/>
            <a:ext cx="1967594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7322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62FEB05-F5AE-02B8-9F7B-431477DD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83" y="3239273"/>
            <a:ext cx="2184374" cy="3328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F6155A-9B4A-EF91-7B94-998CD3F0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30" y="1670684"/>
            <a:ext cx="2546164" cy="3703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93F25C-2F7A-0B78-3526-74042A723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707" y="531130"/>
            <a:ext cx="2485919" cy="3703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295CB1-61C7-E9A0-5F5A-264A1488A95B}"/>
              </a:ext>
            </a:extLst>
          </p:cNvPr>
          <p:cNvSpPr txBox="1"/>
          <p:nvPr/>
        </p:nvSpPr>
        <p:spPr>
          <a:xfrm>
            <a:off x="7434470" y="407674"/>
            <a:ext cx="472372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ko-KR" altLang="en-US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버튼을 사용한 </a:t>
            </a:r>
            <a:r>
              <a:rPr kumimoji="1" lang="en-US" altLang="ko-KR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GUI</a:t>
            </a:r>
            <a:r>
              <a:rPr kumimoji="1" lang="ko-KR" altLang="en-US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를 전재로 개발</a:t>
            </a:r>
            <a:endParaRPr kumimoji="1" lang="en-US" altLang="ko-KR" sz="20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kumimoji="1" lang="en-US" altLang="ko-KR" sz="20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kumimoji="1" lang="ko-KR" altLang="en-US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점심과</a:t>
            </a:r>
            <a:r>
              <a:rPr kumimoji="1" lang="en-US" altLang="ko-KR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kumimoji="1" lang="ko-KR" altLang="en-US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저녁 검색의 </a:t>
            </a:r>
            <a:r>
              <a:rPr kumimoji="1" lang="en-US" altLang="ko-KR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75%</a:t>
            </a:r>
            <a:r>
              <a:rPr kumimoji="1" lang="ko-KR" altLang="en-US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가</a:t>
            </a:r>
            <a:r>
              <a:rPr kumimoji="1" lang="en-US" altLang="ko-KR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2200"/>
              </a:lnSpc>
            </a:pPr>
            <a:r>
              <a:rPr kumimoji="1" lang="ko-KR" altLang="en-US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모바일에서 이루어짐</a:t>
            </a:r>
            <a:endParaRPr kumimoji="1" lang="en-US" altLang="ko-KR" sz="20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kumimoji="1" lang="en-US" altLang="ko-KR" sz="20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kumimoji="1" lang="ko-KR" altLang="en-US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모바일 친화적으로 세로로 구성</a:t>
            </a:r>
            <a:endParaRPr kumimoji="1" lang="en-US" altLang="ko-KR" sz="20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endParaRPr kumimoji="1" lang="en-US" altLang="ko-KR" sz="20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kumimoji="1" lang="ko-KR" altLang="en-US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개발하면서 발견한 문제점들로 인해</a:t>
            </a:r>
            <a:endParaRPr kumimoji="1" lang="en-US" altLang="ko-KR" sz="20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kumimoji="1" lang="ko-KR" altLang="en-US" sz="2000" kern="0" dirty="0">
                <a:solidFill>
                  <a:srgbClr val="333333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수정된 부분들이 있음</a:t>
            </a:r>
            <a:endParaRPr kumimoji="1" lang="en-US" altLang="ko-KR" sz="20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96048-8B49-05B7-C49A-9BC5AA63ED12}"/>
              </a:ext>
            </a:extLst>
          </p:cNvPr>
          <p:cNvSpPr txBox="1"/>
          <p:nvPr/>
        </p:nvSpPr>
        <p:spPr>
          <a:xfrm>
            <a:off x="0" y="1025295"/>
            <a:ext cx="1877786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3964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ACE755-CF2E-7E15-334E-B2327C28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741"/>
            <a:ext cx="822779" cy="822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00C5BB-C9A4-D565-A8E1-B5A8194C9810}"/>
              </a:ext>
            </a:extLst>
          </p:cNvPr>
          <p:cNvSpPr txBox="1"/>
          <p:nvPr/>
        </p:nvSpPr>
        <p:spPr>
          <a:xfrm>
            <a:off x="2793507" y="3005550"/>
            <a:ext cx="6604986" cy="84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endParaRPr lang="en-US" altLang="ko-KR" sz="8000" kern="0" dirty="0">
              <a:solidFill>
                <a:srgbClr val="333333"/>
              </a:solidFill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ko-KR" altLang="en-US" sz="8000" kern="0" dirty="0">
                <a:solidFill>
                  <a:srgbClr val="333333"/>
                </a:solidFill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프로젝트 시현</a:t>
            </a:r>
            <a:endParaRPr kumimoji="1" lang="en-US" altLang="ko-KR" sz="8000" kern="0" dirty="0">
              <a:solidFill>
                <a:srgbClr val="333333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989A0-71C8-E74C-D07E-6B6E686D00C5}"/>
              </a:ext>
            </a:extLst>
          </p:cNvPr>
          <p:cNvSpPr txBox="1"/>
          <p:nvPr/>
        </p:nvSpPr>
        <p:spPr>
          <a:xfrm>
            <a:off x="0" y="1025295"/>
            <a:ext cx="1828800" cy="5498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팀 프로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젝트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서론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본론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개발 환경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/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사용 도구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 계획화면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코드 </a:t>
            </a: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구현부</a:t>
            </a: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설명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프로젝트 시현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EDR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소스트리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UI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흐름도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초기화면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메인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데이터 소스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로그인프레임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클래스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회원가입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메서드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랜덤기능 흐름도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입력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쿼리스테이트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</a:t>
            </a:r>
            <a:r>
              <a:rPr lang="ko-KR" altLang="ko-KR" sz="8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먼트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프린트 프레임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(</a:t>
            </a:r>
            <a:r>
              <a:rPr lang="ko-KR" altLang="en-US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출력</a:t>
            </a: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)</a:t>
            </a:r>
            <a:endParaRPr lang="ko-KR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 err="1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매뉴</a:t>
            </a:r>
            <a:endParaRPr lang="en-US" altLang="ko-KR" sz="1000" kern="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     </a:t>
            </a:r>
            <a:r>
              <a:rPr lang="ko-KR" altLang="ko-KR" sz="800" kern="100" dirty="0">
                <a:solidFill>
                  <a:schemeClr val="bg1">
                    <a:lumMod val="6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rdia New" panose="020B0304020202020204" pitchFamily="34" charset="-34"/>
              </a:rPr>
              <a:t>유저 삭제</a:t>
            </a:r>
            <a:endParaRPr lang="en-US" altLang="ko-KR" sz="8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sz="1000" dirty="0">
                <a:solidFill>
                  <a:schemeClr val="bg1">
                    <a:lumMod val="65000"/>
                  </a:schemeClr>
                </a:solidFill>
              </a:rPr>
              <a:t>결과에 대한 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ko-KR" sz="1000" kern="100" dirty="0">
              <a:solidFill>
                <a:schemeClr val="bg1">
                  <a:lumMod val="6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0067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5077</Words>
  <Application>Microsoft Office PowerPoint</Application>
  <PresentationFormat>와이드스크린</PresentationFormat>
  <Paragraphs>1493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Apple SD Gothic Neo</vt:lpstr>
      <vt:lpstr>Arial Unicode MS</vt:lpstr>
      <vt:lpstr>notokr</vt:lpstr>
      <vt:lpstr>Malgun Gothic</vt:lpstr>
      <vt:lpstr>Malgun Gothic</vt:lpstr>
      <vt:lpstr>Arial</vt:lpstr>
      <vt:lpstr>Calibri</vt:lpstr>
      <vt:lpstr>Calibri Light</vt:lpstr>
      <vt:lpstr>Consolas</vt:lpstr>
      <vt:lpstr>Office 테마</vt:lpstr>
      <vt:lpstr>오늘 뭐 먹지 OnlMuerMukG  당신의 오늘 식사 메뉴를 추천해드립니다. 이제 고민 끝!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오늘 뭐 먹지 OnlMuerMukG  당신의 오늘 식사 매뉴를 추천해드립니다. 이제 고민 끝!</dc:title>
  <dc:creator>Microsoft Office User</dc:creator>
  <cp:lastModifiedBy>402-023</cp:lastModifiedBy>
  <cp:revision>35</cp:revision>
  <dcterms:created xsi:type="dcterms:W3CDTF">2022-10-30T11:40:27Z</dcterms:created>
  <dcterms:modified xsi:type="dcterms:W3CDTF">2022-11-11T00:26:03Z</dcterms:modified>
</cp:coreProperties>
</file>